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1" r:id="rId3"/>
    <p:sldId id="274" r:id="rId4"/>
    <p:sldId id="260" r:id="rId5"/>
    <p:sldId id="275" r:id="rId6"/>
    <p:sldId id="263" r:id="rId7"/>
    <p:sldId id="273" r:id="rId8"/>
    <p:sldId id="266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0"/>
      <c:rAngAx val="0"/>
    </c:view3D>
    <c:floor>
      <c:thickness val="0"/>
      <c:spPr>
        <a:solidFill>
          <a:schemeClr val="bg1">
            <a:lumMod val="85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bg1">
            <a:lumMod val="50000"/>
          </a:schemeClr>
        </a:solidFill>
        <a:ln w="25400">
          <a:noFill/>
        </a:ln>
        <a:effectLst/>
        <a:sp3d/>
      </c:spPr>
    </c:sideWall>
    <c:backWall>
      <c:thickness val="0"/>
      <c:spPr>
        <a:solidFill>
          <a:schemeClr val="bg1">
            <a:lumMod val="85000"/>
          </a:schemeClr>
        </a:solidFill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382395449699927E-2"/>
          <c:y val="0.14300376664867062"/>
          <c:w val="0.90841896520641785"/>
          <c:h val="0.6960462000099525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2019 (оценка)</c:v>
                </c:pt>
                <c:pt idx="1">
                  <c:v>2020 (прогноз)</c:v>
                </c:pt>
                <c:pt idx="2">
                  <c:v>2021 (прогноз)</c:v>
                </c:pt>
                <c:pt idx="3">
                  <c:v>2022 (прогноз)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64926.5</c:v>
                </c:pt>
                <c:pt idx="1">
                  <c:v>68133.8</c:v>
                </c:pt>
                <c:pt idx="2">
                  <c:v>72661.600000000006</c:v>
                </c:pt>
                <c:pt idx="3">
                  <c:v>79176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gapDepth val="80"/>
        <c:shape val="cone"/>
        <c:axId val="289386976"/>
        <c:axId val="289387368"/>
        <c:axId val="0"/>
      </c:bar3DChart>
      <c:catAx>
        <c:axId val="28938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87368"/>
        <c:crosses val="autoZero"/>
        <c:auto val="1"/>
        <c:lblAlgn val="ctr"/>
        <c:lblOffset val="100"/>
        <c:noMultiLvlLbl val="0"/>
      </c:catAx>
      <c:valAx>
        <c:axId val="2893873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8938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4718917401862094E-2"/>
          <c:w val="1"/>
          <c:h val="0.8830190494032660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928035856530554E-2"/>
                  <c:y val="0.1031662033338430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непрограммные расходы:</a:t>
                    </a:r>
                  </a:p>
                  <a:p>
                    <a:r>
                      <a:rPr lang="ru-RU" dirty="0"/>
                      <a:t> 2020 г. - 4,4%</a:t>
                    </a:r>
                  </a:p>
                  <a:p>
                    <a:r>
                      <a:rPr lang="ru-RU" dirty="0"/>
                      <a:t>2021 г. - 3,6%</a:t>
                    </a:r>
                  </a:p>
                  <a:p>
                    <a:r>
                      <a:rPr lang="ru-RU" smtClean="0"/>
                      <a:t>2022 </a:t>
                    </a:r>
                    <a:r>
                      <a:rPr lang="ru-RU"/>
                      <a:t>г. </a:t>
                    </a:r>
                    <a:r>
                      <a:rPr lang="ru-RU" dirty="0"/>
                      <a:t>- 3,4%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61229732484028E-3"/>
                  <c:y val="-3.45819991429598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Народный бюджет- более 10%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199930484648036E-2"/>
                  <c:y val="1.02877113798991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2020г. - 95,6%</a:t>
                    </a:r>
                  </a:p>
                  <a:p>
                    <a:pPr>
                      <a:defRPr/>
                    </a:pPr>
                    <a:r>
                      <a:rPr lang="ru-RU" dirty="0" smtClean="0"/>
                      <a:t>2021г. - 96,4%</a:t>
                    </a:r>
                  </a:p>
                  <a:p>
                    <a:pPr>
                      <a:defRPr/>
                    </a:pPr>
                    <a:r>
                      <a:rPr lang="ru-RU" dirty="0" smtClean="0"/>
                      <a:t>2022г. - 96,6%</a:t>
                    </a:r>
                    <a:endParaRPr lang="ru-RU" dirty="0"/>
                  </a:p>
                </c:rich>
              </c:tx>
              <c:numFmt formatCode="General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51851855498654"/>
                      <c:h val="0.156577423955634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2667415318781062E-2"/>
                  <c:y val="1.26303953510239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 2020г. -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10,9%</a:t>
                    </a:r>
                  </a:p>
                  <a:p>
                    <a:pPr>
                      <a:defRPr/>
                    </a:pPr>
                    <a:r>
                      <a:rPr lang="ru-RU" dirty="0" smtClean="0"/>
                      <a:t>2021г. - 8,5%</a:t>
                    </a:r>
                  </a:p>
                  <a:p>
                    <a:pPr>
                      <a:defRPr/>
                    </a:pPr>
                    <a:r>
                      <a:rPr lang="ru-RU" dirty="0" smtClean="0"/>
                      <a:t>2022г. - 7,6%</a:t>
                    </a:r>
                  </a:p>
                  <a:p>
                    <a:pPr>
                      <a:defRPr/>
                    </a:pPr>
                    <a:endParaRPr lang="ru-RU" dirty="0"/>
                  </a:p>
                </c:rich>
              </c:tx>
              <c:numFmt formatCode="General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15560804763277"/>
                      <c:h val="0.1457179936073708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9474095685026535"/>
                  <c:y val="-0.118506970090448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программные расходы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10</c:v>
                </c:pt>
                <c:pt idx="2">
                  <c:v>95.6</c:v>
                </c:pt>
                <c:pt idx="3">
                  <c:v>10.9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1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286751936322036E-2"/>
          <c:y val="2.7466056711803799E-2"/>
          <c:w val="0.95554938981435111"/>
          <c:h val="0.94506788657639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softEdge"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softEdge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softEdge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60.7</c:v>
                </c:pt>
                <c:pt idx="1">
                  <c:v>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051035307880736E-2"/>
                  <c:y val="-2.5184805907443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525517653940368E-2"/>
                  <c:y val="-5.0369611814887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1441382404552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906897067425463E-2"/>
                  <c:y val="-9.2343221570516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0.00%</c:formatCode>
                <c:ptCount val="4"/>
                <c:pt idx="0">
                  <c:v>6.9500000000000006E-2</c:v>
                </c:pt>
                <c:pt idx="1">
                  <c:v>7.5600000000000001E-2</c:v>
                </c:pt>
                <c:pt idx="2">
                  <c:v>7.7899999999999997E-2</c:v>
                </c:pt>
                <c:pt idx="3">
                  <c:v>8.2699999999999996E-2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906897067425421E-2"/>
                  <c:y val="-1.007392236297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383707581907998E-2"/>
                  <c:y val="-7.5553426194539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96590303593367"/>
                      <c:h val="5.674136770946965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1906897067425463E-2"/>
                  <c:y val="-7.5554417722330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144138240455197E-2"/>
                  <c:y val="-1.5110883544465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0.182</c:v>
                </c:pt>
                <c:pt idx="1">
                  <c:v>0.21260000000000001</c:v>
                </c:pt>
                <c:pt idx="2">
                  <c:v>0.1862</c:v>
                </c:pt>
                <c:pt idx="3">
                  <c:v>0.16009999999999999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6288276480910595E-2"/>
                  <c:y val="-3.2740247679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478966187653061E-2"/>
                  <c:y val="-1.2592402953721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525517653940368E-2"/>
                  <c:y val="-2.014784472595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906897067425463E-2"/>
                  <c:y val="-3.0221767088931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0.62119999999999997</c:v>
                </c:pt>
                <c:pt idx="1">
                  <c:v>0.64559999999999995</c:v>
                </c:pt>
                <c:pt idx="2">
                  <c:v>0.69510000000000005</c:v>
                </c:pt>
                <c:pt idx="3">
                  <c:v>0.74319999999999997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097586774167987E-2"/>
                  <c:y val="-8.3109859494562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478966187653099E-2"/>
                  <c:y val="-7.303593713158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097586774168008E-2"/>
                  <c:y val="-7.8072898313074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097586774168008E-2"/>
                  <c:y val="-8.0591378903818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0.126</c:v>
                </c:pt>
                <c:pt idx="1">
                  <c:v>6.6100000000000006E-2</c:v>
                </c:pt>
                <c:pt idx="2">
                  <c:v>4.0599999999999997E-2</c:v>
                </c:pt>
                <c:pt idx="3">
                  <c:v>1.37E-2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shape val="cylinder"/>
        <c:axId val="292050712"/>
        <c:axId val="292051104"/>
        <c:axId val="0"/>
      </c:bar3DChart>
      <c:catAx>
        <c:axId val="29205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051104"/>
        <c:crosses val="autoZero"/>
        <c:auto val="1"/>
        <c:lblAlgn val="ctr"/>
        <c:lblOffset val="100"/>
        <c:noMultiLvlLbl val="0"/>
      </c:catAx>
      <c:valAx>
        <c:axId val="2920511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29205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8378182386475263E-2"/>
          <c:y val="1.3038193848839209E-2"/>
          <c:w val="0.85821286983628997"/>
          <c:h val="8.7717489142274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Обслуживание госдолга 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млн. руб.</a:t>
            </a:r>
            <a:endParaRPr lang="ru-RU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0.1781957888528905"/>
          <c:y val="1.8667819563764659E-2"/>
        </c:manualLayout>
      </c:layout>
      <c:overlay val="0"/>
      <c:spPr>
        <a:noFill/>
        <a:ln w="381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1954769090441902E-2"/>
          <c:y val="0.15039850098878813"/>
          <c:w val="0.94599673644158355"/>
          <c:h val="0.7892921032927910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2714373157924489E-3"/>
                  <c:y val="-6.3386134430813604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FF0000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83047700860075"/>
                      <c:h val="0.1190071659806181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42374537417617"/>
                  <c:y val="6.527921527542107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FF0000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56492366857338"/>
                      <c:h val="7.645390070921984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203939215513375E-2"/>
                  <c:y val="7.354477823787909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FF0000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58572434972981"/>
                      <c:h val="8.780141843971629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2.7630497299173221E-2"/>
                  <c:y val="9.3649064468469628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FF0000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61988362313771"/>
                      <c:h val="5.1792542463318013E-2"/>
                    </c:manualLayout>
                  </c15:layout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753.1</c:v>
                </c:pt>
                <c:pt idx="1">
                  <c:v>603.1</c:v>
                </c:pt>
                <c:pt idx="2">
                  <c:v>709.1</c:v>
                </c:pt>
                <c:pt idx="3">
                  <c:v>882.8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709.1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882.8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2839680"/>
        <c:axId val="292840072"/>
      </c:lineChart>
      <c:catAx>
        <c:axId val="2928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840072"/>
        <c:crosses val="autoZero"/>
        <c:auto val="1"/>
        <c:lblAlgn val="ctr"/>
        <c:lblOffset val="100"/>
        <c:noMultiLvlLbl val="0"/>
      </c:catAx>
      <c:valAx>
        <c:axId val="292840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283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Доля расходов на обслуживание госдолга в общем объеме расходов бюджета области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3335758271215302E-2"/>
          <c:y val="0.25964551480778542"/>
          <c:w val="0.93146417445482865"/>
          <c:h val="0.65707406873484642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explosion val="8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 rot="0" spcFirstLastPara="1" vertOverflow="ellipsis" vert="horz" wrap="square" lIns="0" tIns="19050" rIns="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defRPr>
                    </a:pPr>
                    <a:r>
                      <a:rPr lang="ru-RU" sz="1600" dirty="0" smtClean="0">
                        <a:latin typeface="Trebuchet MS" panose="020B0603020202020204" pitchFamily="34" charset="0"/>
                      </a:rPr>
                      <a:t>Расходы бюджета</a:t>
                    </a:r>
                    <a:endParaRPr lang="ru-RU" sz="1600" dirty="0">
                      <a:latin typeface="Trebuchet MS" panose="020B0603020202020204" pitchFamily="34" charset="0"/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0" tIns="19050" rIns="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200" baseline="0" dirty="0" smtClean="0">
                        <a:latin typeface="Trebuchet MS" panose="020B0603020202020204" pitchFamily="34" charset="0"/>
                      </a:rPr>
                      <a:t>2020- 0,7%;</a:t>
                    </a:r>
                    <a:r>
                      <a:rPr lang="en-US" sz="1200" baseline="0" dirty="0">
                        <a:latin typeface="Trebuchet MS" panose="020B0603020202020204" pitchFamily="34" charset="0"/>
                      </a:rPr>
                      <a:t>
</a:t>
                    </a:r>
                    <a:r>
                      <a:rPr lang="en-US" sz="1200" baseline="0" dirty="0" smtClean="0">
                        <a:latin typeface="Trebuchet MS" panose="020B0603020202020204" pitchFamily="34" charset="0"/>
                      </a:rPr>
                      <a:t>2021-0,8%;</a:t>
                    </a:r>
                  </a:p>
                  <a:p>
                    <a:pPr>
                      <a:defRPr sz="1200">
                        <a:latin typeface="Trebuchet MS" panose="020B0603020202020204" pitchFamily="34" charset="0"/>
                      </a:defRPr>
                    </a:pPr>
                    <a:r>
                      <a:rPr lang="en-US" sz="1200" baseline="0" dirty="0" smtClean="0">
                        <a:latin typeface="Trebuchet MS" panose="020B0603020202020204" pitchFamily="34" charset="0"/>
                      </a:rPr>
                      <a:t>2022-0,9%</a:t>
                    </a:r>
                    <a:endParaRPr lang="en-US" sz="1200" dirty="0">
                      <a:latin typeface="Trebuchet MS" panose="020B0603020202020204" pitchFamily="34" charset="0"/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0" tIns="19050" rIns="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62707-3ABE-4A99-B0A9-18848487F16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4D0BBF8-49C1-40FB-84FD-ACA356B48A34}">
      <dgm:prSet phldrT="[Текст]" custT="1"/>
      <dgm:spPr/>
      <dgm:t>
        <a:bodyPr/>
        <a:lstStyle/>
        <a:p>
          <a:r>
            <a:rPr lang="ru-RU" sz="2400" i="1" u="sng" dirty="0" smtClean="0">
              <a:latin typeface="Trebuchet MS" panose="020B0603020202020204" pitchFamily="34" charset="0"/>
            </a:rPr>
            <a:t>2020 год  </a:t>
          </a:r>
          <a:r>
            <a:rPr lang="ru-RU" sz="2400" b="1" i="1" u="sng" dirty="0" smtClean="0">
              <a:latin typeface="Trebuchet MS" panose="020B0603020202020204" pitchFamily="34" charset="0"/>
            </a:rPr>
            <a:t>8 842,8 </a:t>
          </a:r>
        </a:p>
        <a:p>
          <a:r>
            <a:rPr lang="ru-RU" sz="2400" i="1" u="sng" dirty="0" smtClean="0">
              <a:latin typeface="Trebuchet MS" panose="020B0603020202020204" pitchFamily="34" charset="0"/>
            </a:rPr>
            <a:t>млн рублей</a:t>
          </a:r>
          <a:endParaRPr lang="ru-RU" sz="2400" dirty="0">
            <a:latin typeface="Trebuchet MS" panose="020B0603020202020204" pitchFamily="34" charset="0"/>
          </a:endParaRPr>
        </a:p>
      </dgm:t>
    </dgm:pt>
    <dgm:pt modelId="{B51CE2F4-05F6-445F-9620-F3674BC961CE}" type="parTrans" cxnId="{AFA49859-F234-4811-9A1F-CF9BC57A1E28}">
      <dgm:prSet/>
      <dgm:spPr/>
      <dgm:t>
        <a:bodyPr/>
        <a:lstStyle/>
        <a:p>
          <a:endParaRPr lang="ru-RU"/>
        </a:p>
      </dgm:t>
    </dgm:pt>
    <dgm:pt modelId="{FE3D856E-A4D0-49D3-8237-96227618A7D8}" type="sibTrans" cxnId="{AFA49859-F234-4811-9A1F-CF9BC57A1E28}">
      <dgm:prSet/>
      <dgm:spPr/>
      <dgm:t>
        <a:bodyPr/>
        <a:lstStyle/>
        <a:p>
          <a:endParaRPr lang="ru-RU"/>
        </a:p>
      </dgm:t>
    </dgm:pt>
    <dgm:pt modelId="{6405BC22-EDB1-43B4-BFA5-A83CC12087B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i="1" u="sng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u="sng" dirty="0" smtClean="0">
              <a:latin typeface="Trebuchet MS" panose="020B0603020202020204" pitchFamily="34" charset="0"/>
            </a:rPr>
            <a:t>2021 год  </a:t>
          </a:r>
          <a:r>
            <a:rPr lang="ru-RU" sz="2400" b="1" i="1" u="sng" dirty="0" smtClean="0">
              <a:latin typeface="Trebuchet MS" panose="020B0603020202020204" pitchFamily="34" charset="0"/>
            </a:rPr>
            <a:t>9 471,9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i="1" u="sng" dirty="0" smtClean="0">
              <a:latin typeface="Trebuchet MS" panose="020B0603020202020204" pitchFamily="34" charset="0"/>
            </a:rPr>
            <a:t>млн рублей</a:t>
          </a:r>
          <a:endParaRPr lang="ru-RU" sz="2400" dirty="0" smtClean="0">
            <a:latin typeface="Trebuchet MS" panose="020B0603020202020204" pitchFamily="34" charset="0"/>
          </a:endParaRP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822C12BD-F0A5-4B4A-8E4C-9086B68FF1AC}" type="parTrans" cxnId="{E91C1369-4901-47F0-82B5-C1431CB37C61}">
      <dgm:prSet/>
      <dgm:spPr/>
      <dgm:t>
        <a:bodyPr/>
        <a:lstStyle/>
        <a:p>
          <a:endParaRPr lang="ru-RU"/>
        </a:p>
      </dgm:t>
    </dgm:pt>
    <dgm:pt modelId="{B890CB40-ACE0-4AAA-ADD0-F09C0D66E893}" type="sibTrans" cxnId="{E91C1369-4901-47F0-82B5-C1431CB37C61}">
      <dgm:prSet/>
      <dgm:spPr/>
      <dgm:t>
        <a:bodyPr/>
        <a:lstStyle/>
        <a:p>
          <a:endParaRPr lang="ru-RU"/>
        </a:p>
      </dgm:t>
    </dgm:pt>
    <dgm:pt modelId="{0C02B981-8A57-4BBA-AA67-8089A55744C2}">
      <dgm:prSet custT="1"/>
      <dgm:spPr/>
      <dgm:t>
        <a:bodyPr/>
        <a:lstStyle/>
        <a:p>
          <a:r>
            <a:rPr lang="ru-RU" sz="2400" i="1" u="sng" dirty="0" smtClean="0">
              <a:latin typeface="Trebuchet MS" panose="020B0603020202020204" pitchFamily="34" charset="0"/>
            </a:rPr>
            <a:t>2022 год  </a:t>
          </a:r>
          <a:r>
            <a:rPr lang="ru-RU" sz="2400" b="1" i="1" u="sng" dirty="0" smtClean="0">
              <a:latin typeface="Trebuchet MS" panose="020B0603020202020204" pitchFamily="34" charset="0"/>
            </a:rPr>
            <a:t>9 971,5</a:t>
          </a:r>
        </a:p>
        <a:p>
          <a:r>
            <a:rPr lang="ru-RU" sz="2400" b="1" i="1" u="sng" dirty="0" smtClean="0">
              <a:latin typeface="Trebuchet MS" panose="020B0603020202020204" pitchFamily="34" charset="0"/>
            </a:rPr>
            <a:t> </a:t>
          </a:r>
          <a:r>
            <a:rPr lang="ru-RU" sz="2400" i="1" u="sng" dirty="0" smtClean="0">
              <a:latin typeface="Trebuchet MS" panose="020B0603020202020204" pitchFamily="34" charset="0"/>
            </a:rPr>
            <a:t>млн рублей</a:t>
          </a:r>
          <a:endParaRPr lang="ru-RU" sz="2400" dirty="0">
            <a:latin typeface="Trebuchet MS" panose="020B0603020202020204" pitchFamily="34" charset="0"/>
          </a:endParaRPr>
        </a:p>
      </dgm:t>
    </dgm:pt>
    <dgm:pt modelId="{BDFD2FCC-FD81-4234-A56C-AE95400AE1CD}" type="parTrans" cxnId="{51379B72-7021-4DAD-AB06-F7A6BEF8C0CA}">
      <dgm:prSet/>
      <dgm:spPr/>
      <dgm:t>
        <a:bodyPr/>
        <a:lstStyle/>
        <a:p>
          <a:endParaRPr lang="ru-RU"/>
        </a:p>
      </dgm:t>
    </dgm:pt>
    <dgm:pt modelId="{3DCC9254-43E7-4903-A64D-7A266CFD2E97}" type="sibTrans" cxnId="{51379B72-7021-4DAD-AB06-F7A6BEF8C0CA}">
      <dgm:prSet/>
      <dgm:spPr/>
      <dgm:t>
        <a:bodyPr/>
        <a:lstStyle/>
        <a:p>
          <a:endParaRPr lang="ru-RU"/>
        </a:p>
      </dgm:t>
    </dgm:pt>
    <dgm:pt modelId="{37F780B4-082D-4AD4-AA4F-C0DBB86ED82A}" type="pres">
      <dgm:prSet presAssocID="{0C262707-3ABE-4A99-B0A9-18848487F165}" presName="compositeShape" presStyleCnt="0">
        <dgm:presLayoutVars>
          <dgm:dir/>
          <dgm:resizeHandles/>
        </dgm:presLayoutVars>
      </dgm:prSet>
      <dgm:spPr/>
    </dgm:pt>
    <dgm:pt modelId="{438B5001-8B96-4D65-9B9B-45700357F529}" type="pres">
      <dgm:prSet presAssocID="{0C262707-3ABE-4A99-B0A9-18848487F165}" presName="pyramid" presStyleLbl="node1" presStyleIdx="0" presStyleCnt="1" custLinFactNeighborX="-4696" custLinFactNeighborY="0"/>
      <dgm:spPr>
        <a:solidFill>
          <a:srgbClr val="92D050"/>
        </a:solidFill>
        <a:effectLst>
          <a:glow rad="127000">
            <a:schemeClr val="bg2">
              <a:lumMod val="75000"/>
            </a:schemeClr>
          </a:glow>
        </a:effectLst>
      </dgm:spPr>
    </dgm:pt>
    <dgm:pt modelId="{4AE2C384-BFC8-4487-937C-43CE30AD3FE8}" type="pres">
      <dgm:prSet presAssocID="{0C262707-3ABE-4A99-B0A9-18848487F165}" presName="theList" presStyleCnt="0"/>
      <dgm:spPr/>
    </dgm:pt>
    <dgm:pt modelId="{87FA136E-6726-41EB-BED9-0C1096985442}" type="pres">
      <dgm:prSet presAssocID="{14D0BBF8-49C1-40FB-84FD-ACA356B48A3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48658-4158-466B-985A-CFAF814B5CB3}" type="pres">
      <dgm:prSet presAssocID="{14D0BBF8-49C1-40FB-84FD-ACA356B48A34}" presName="aSpace" presStyleCnt="0"/>
      <dgm:spPr/>
    </dgm:pt>
    <dgm:pt modelId="{45BDAD63-FEAF-41D3-B01D-84EB5446D80B}" type="pres">
      <dgm:prSet presAssocID="{6405BC22-EDB1-43B4-BFA5-A83CC12087B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70A48-B03B-4AA4-A554-C41B1D9C4A71}" type="pres">
      <dgm:prSet presAssocID="{6405BC22-EDB1-43B4-BFA5-A83CC12087B5}" presName="aSpace" presStyleCnt="0"/>
      <dgm:spPr/>
    </dgm:pt>
    <dgm:pt modelId="{4588A69A-572D-41D5-8B18-A3F5778DEAB4}" type="pres">
      <dgm:prSet presAssocID="{0C02B981-8A57-4BBA-AA67-8089A55744C2}" presName="aNode" presStyleLbl="fgAcc1" presStyleIdx="2" presStyleCnt="3" custLinFactNeighborX="2388" custLinFactNeighborY="-65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927EF-6BF9-4DC8-8E09-B6894F75E9C7}" type="pres">
      <dgm:prSet presAssocID="{0C02B981-8A57-4BBA-AA67-8089A55744C2}" presName="aSpace" presStyleCnt="0"/>
      <dgm:spPr/>
    </dgm:pt>
  </dgm:ptLst>
  <dgm:cxnLst>
    <dgm:cxn modelId="{5D91017E-1C27-44EC-BBAC-B96724177012}" type="presOf" srcId="{0C02B981-8A57-4BBA-AA67-8089A55744C2}" destId="{4588A69A-572D-41D5-8B18-A3F5778DEAB4}" srcOrd="0" destOrd="0" presId="urn:microsoft.com/office/officeart/2005/8/layout/pyramid2"/>
    <dgm:cxn modelId="{823BF307-3E23-46E5-929A-0D488D778425}" type="presOf" srcId="{6405BC22-EDB1-43B4-BFA5-A83CC12087B5}" destId="{45BDAD63-FEAF-41D3-B01D-84EB5446D80B}" srcOrd="0" destOrd="0" presId="urn:microsoft.com/office/officeart/2005/8/layout/pyramid2"/>
    <dgm:cxn modelId="{BA8DA3E5-FBF6-4D4A-B15C-A4C72B86D471}" type="presOf" srcId="{0C262707-3ABE-4A99-B0A9-18848487F165}" destId="{37F780B4-082D-4AD4-AA4F-C0DBB86ED82A}" srcOrd="0" destOrd="0" presId="urn:microsoft.com/office/officeart/2005/8/layout/pyramid2"/>
    <dgm:cxn modelId="{51379B72-7021-4DAD-AB06-F7A6BEF8C0CA}" srcId="{0C262707-3ABE-4A99-B0A9-18848487F165}" destId="{0C02B981-8A57-4BBA-AA67-8089A55744C2}" srcOrd="2" destOrd="0" parTransId="{BDFD2FCC-FD81-4234-A56C-AE95400AE1CD}" sibTransId="{3DCC9254-43E7-4903-A64D-7A266CFD2E97}"/>
    <dgm:cxn modelId="{AFA49859-F234-4811-9A1F-CF9BC57A1E28}" srcId="{0C262707-3ABE-4A99-B0A9-18848487F165}" destId="{14D0BBF8-49C1-40FB-84FD-ACA356B48A34}" srcOrd="0" destOrd="0" parTransId="{B51CE2F4-05F6-445F-9620-F3674BC961CE}" sibTransId="{FE3D856E-A4D0-49D3-8237-96227618A7D8}"/>
    <dgm:cxn modelId="{871A1817-DADD-455A-863E-F299E3ABC9B1}" type="presOf" srcId="{14D0BBF8-49C1-40FB-84FD-ACA356B48A34}" destId="{87FA136E-6726-41EB-BED9-0C1096985442}" srcOrd="0" destOrd="0" presId="urn:microsoft.com/office/officeart/2005/8/layout/pyramid2"/>
    <dgm:cxn modelId="{E91C1369-4901-47F0-82B5-C1431CB37C61}" srcId="{0C262707-3ABE-4A99-B0A9-18848487F165}" destId="{6405BC22-EDB1-43B4-BFA5-A83CC12087B5}" srcOrd="1" destOrd="0" parTransId="{822C12BD-F0A5-4B4A-8E4C-9086B68FF1AC}" sibTransId="{B890CB40-ACE0-4AAA-ADD0-F09C0D66E893}"/>
    <dgm:cxn modelId="{1E71E46D-A699-4670-B101-C7659FA4C58A}" type="presParOf" srcId="{37F780B4-082D-4AD4-AA4F-C0DBB86ED82A}" destId="{438B5001-8B96-4D65-9B9B-45700357F529}" srcOrd="0" destOrd="0" presId="urn:microsoft.com/office/officeart/2005/8/layout/pyramid2"/>
    <dgm:cxn modelId="{910E53AA-9A6D-416F-A751-190C48780F50}" type="presParOf" srcId="{37F780B4-082D-4AD4-AA4F-C0DBB86ED82A}" destId="{4AE2C384-BFC8-4487-937C-43CE30AD3FE8}" srcOrd="1" destOrd="0" presId="urn:microsoft.com/office/officeart/2005/8/layout/pyramid2"/>
    <dgm:cxn modelId="{3045722F-E353-48CA-93E3-13B5BF75867F}" type="presParOf" srcId="{4AE2C384-BFC8-4487-937C-43CE30AD3FE8}" destId="{87FA136E-6726-41EB-BED9-0C1096985442}" srcOrd="0" destOrd="0" presId="urn:microsoft.com/office/officeart/2005/8/layout/pyramid2"/>
    <dgm:cxn modelId="{C130C2A1-CE6D-4555-ACC2-98EF8BD7C600}" type="presParOf" srcId="{4AE2C384-BFC8-4487-937C-43CE30AD3FE8}" destId="{84948658-4158-466B-985A-CFAF814B5CB3}" srcOrd="1" destOrd="0" presId="urn:microsoft.com/office/officeart/2005/8/layout/pyramid2"/>
    <dgm:cxn modelId="{273D1E07-DD25-4A77-8C9C-2ACEDE829D61}" type="presParOf" srcId="{4AE2C384-BFC8-4487-937C-43CE30AD3FE8}" destId="{45BDAD63-FEAF-41D3-B01D-84EB5446D80B}" srcOrd="2" destOrd="0" presId="urn:microsoft.com/office/officeart/2005/8/layout/pyramid2"/>
    <dgm:cxn modelId="{50C4A2B2-4500-4FBE-AAE1-97552B67F4BA}" type="presParOf" srcId="{4AE2C384-BFC8-4487-937C-43CE30AD3FE8}" destId="{0BA70A48-B03B-4AA4-A554-C41B1D9C4A71}" srcOrd="3" destOrd="0" presId="urn:microsoft.com/office/officeart/2005/8/layout/pyramid2"/>
    <dgm:cxn modelId="{3198C547-80C1-42F8-98C4-78BFC57E4258}" type="presParOf" srcId="{4AE2C384-BFC8-4487-937C-43CE30AD3FE8}" destId="{4588A69A-572D-41D5-8B18-A3F5778DEAB4}" srcOrd="4" destOrd="0" presId="urn:microsoft.com/office/officeart/2005/8/layout/pyramid2"/>
    <dgm:cxn modelId="{47BB53F5-E174-4035-A231-1801303C6DF7}" type="presParOf" srcId="{4AE2C384-BFC8-4487-937C-43CE30AD3FE8}" destId="{A83927EF-6BF9-4DC8-8E09-B6894F75E9C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C8D437-D700-4765-B4A5-2DF2A1C918E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1778B1E-1600-4094-BEF5-EB2A9DF3D42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 с учетом инфляции</a:t>
          </a:r>
          <a:endParaRPr lang="ru-RU" dirty="0">
            <a:solidFill>
              <a:schemeClr val="bg1"/>
            </a:solidFill>
          </a:endParaRPr>
        </a:p>
      </dgm:t>
    </dgm:pt>
    <dgm:pt modelId="{BFF2BE26-4ED2-43B2-AE01-FB9AAAD86824}" type="parTrans" cxnId="{BCE61B3B-EB00-4F0B-8879-E86711A65B02}">
      <dgm:prSet/>
      <dgm:spPr/>
      <dgm:t>
        <a:bodyPr/>
        <a:lstStyle/>
        <a:p>
          <a:endParaRPr lang="ru-RU"/>
        </a:p>
      </dgm:t>
    </dgm:pt>
    <dgm:pt modelId="{B6A3EDB0-0C30-4786-A962-5EFF773A62D5}" type="sibTrans" cxnId="{BCE61B3B-EB00-4F0B-8879-E86711A65B02}">
      <dgm:prSet/>
      <dgm:spPr/>
      <dgm:t>
        <a:bodyPr/>
        <a:lstStyle/>
        <a:p>
          <a:endParaRPr lang="ru-RU"/>
        </a:p>
      </dgm:t>
    </dgm:pt>
    <dgm:pt modelId="{A0921A98-74C0-4FCC-BBDA-6A557D4EBA1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 учетом инфляции</a:t>
          </a:r>
          <a:endParaRPr lang="ru-RU" dirty="0">
            <a:solidFill>
              <a:schemeClr val="bg1"/>
            </a:solidFill>
          </a:endParaRPr>
        </a:p>
      </dgm:t>
    </dgm:pt>
    <dgm:pt modelId="{DF014BF7-EB9B-417E-81F1-A2E21CC46F31}" type="parTrans" cxnId="{9DDBBDC1-7748-4A22-A0FF-79E6300B5F3F}">
      <dgm:prSet/>
      <dgm:spPr/>
      <dgm:t>
        <a:bodyPr/>
        <a:lstStyle/>
        <a:p>
          <a:endParaRPr lang="ru-RU"/>
        </a:p>
      </dgm:t>
    </dgm:pt>
    <dgm:pt modelId="{95E2BCEB-95B6-4663-9C79-B6B7BA23AA10}" type="sibTrans" cxnId="{9DDBBDC1-7748-4A22-A0FF-79E6300B5F3F}">
      <dgm:prSet/>
      <dgm:spPr/>
      <dgm:t>
        <a:bodyPr/>
        <a:lstStyle/>
        <a:p>
          <a:endParaRPr lang="ru-RU"/>
        </a:p>
      </dgm:t>
    </dgm:pt>
    <dgm:pt modelId="{45738533-900E-4E22-875A-B071F603672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 учетом инфляции</a:t>
          </a:r>
          <a:endParaRPr lang="ru-RU" dirty="0">
            <a:solidFill>
              <a:schemeClr val="bg1"/>
            </a:solidFill>
          </a:endParaRPr>
        </a:p>
      </dgm:t>
    </dgm:pt>
    <dgm:pt modelId="{92D16672-787B-4C67-98BF-FCE279126A04}" type="parTrans" cxnId="{2583C3A5-A648-4229-9E3F-2FB5EEABC27C}">
      <dgm:prSet/>
      <dgm:spPr/>
      <dgm:t>
        <a:bodyPr/>
        <a:lstStyle/>
        <a:p>
          <a:endParaRPr lang="ru-RU"/>
        </a:p>
      </dgm:t>
    </dgm:pt>
    <dgm:pt modelId="{64C3D63A-4C80-4A11-90FF-833DB7EBE7BA}" type="sibTrans" cxnId="{2583C3A5-A648-4229-9E3F-2FB5EEABC27C}">
      <dgm:prSet/>
      <dgm:spPr/>
      <dgm:t>
        <a:bodyPr/>
        <a:lstStyle/>
        <a:p>
          <a:endParaRPr lang="ru-RU"/>
        </a:p>
      </dgm:t>
    </dgm:pt>
    <dgm:pt modelId="{D99820CE-2796-4C51-B1FA-053AE1C59CF9}" type="pres">
      <dgm:prSet presAssocID="{EEC8D437-D700-4765-B4A5-2DF2A1C918E0}" presName="linearFlow" presStyleCnt="0">
        <dgm:presLayoutVars>
          <dgm:dir/>
          <dgm:resizeHandles val="exact"/>
        </dgm:presLayoutVars>
      </dgm:prSet>
      <dgm:spPr/>
    </dgm:pt>
    <dgm:pt modelId="{5DEDC92A-5E8C-4281-9784-4301E91C3746}" type="pres">
      <dgm:prSet presAssocID="{F1778B1E-1600-4094-BEF5-EB2A9DF3D42F}" presName="composite" presStyleCnt="0"/>
      <dgm:spPr/>
    </dgm:pt>
    <dgm:pt modelId="{ECA44CF8-4AF8-4EC9-9273-44ADDAA70D60}" type="pres">
      <dgm:prSet presAssocID="{F1778B1E-1600-4094-BEF5-EB2A9DF3D42F}" presName="imgShp" presStyleLbl="fgImgPlace1" presStyleIdx="0" presStyleCnt="3" custAng="272717" custFlipHor="1" custScaleX="81186" custScaleY="25163"/>
      <dgm:spPr/>
    </dgm:pt>
    <dgm:pt modelId="{47E598D5-C210-4DF5-84B2-E50CFCC4BE53}" type="pres">
      <dgm:prSet presAssocID="{F1778B1E-1600-4094-BEF5-EB2A9DF3D42F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23AB7-C935-45FF-A220-5B7AB00E69F2}" type="pres">
      <dgm:prSet presAssocID="{B6A3EDB0-0C30-4786-A962-5EFF773A62D5}" presName="spacing" presStyleCnt="0"/>
      <dgm:spPr/>
    </dgm:pt>
    <dgm:pt modelId="{5550FAAD-60BC-4B0E-A3F9-C53A89BD27DC}" type="pres">
      <dgm:prSet presAssocID="{A0921A98-74C0-4FCC-BBDA-6A557D4EBA1D}" presName="composite" presStyleCnt="0"/>
      <dgm:spPr/>
    </dgm:pt>
    <dgm:pt modelId="{751A9777-263F-4E3B-B707-E561718BA1CD}" type="pres">
      <dgm:prSet presAssocID="{A0921A98-74C0-4FCC-BBDA-6A557D4EBA1D}" presName="imgShp" presStyleLbl="fgImgPlace1" presStyleIdx="1" presStyleCnt="3" custScaleX="108150"/>
      <dgm:spPr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A49506B2-5A33-4809-BE40-0AC2D018892F}" type="pres">
      <dgm:prSet presAssocID="{A0921A98-74C0-4FCC-BBDA-6A557D4EBA1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1AD86-E699-462C-900F-94114934A68E}" type="pres">
      <dgm:prSet presAssocID="{95E2BCEB-95B6-4663-9C79-B6B7BA23AA10}" presName="spacing" presStyleCnt="0"/>
      <dgm:spPr/>
    </dgm:pt>
    <dgm:pt modelId="{C846EC2C-92D8-48CA-88A1-0E78A8D6342C}" type="pres">
      <dgm:prSet presAssocID="{45738533-900E-4E22-875A-B071F6036725}" presName="composite" presStyleCnt="0"/>
      <dgm:spPr/>
    </dgm:pt>
    <dgm:pt modelId="{58695A1F-59B7-4A92-AE38-97923094C132}" type="pres">
      <dgm:prSet presAssocID="{45738533-900E-4E22-875A-B071F6036725}" presName="imgShp" presStyleLbl="fgImgPlace1" presStyleIdx="2" presStyleCnt="3" custScaleX="104963" custScaleY="64493" custLinFactNeighborX="1636" custLinFactNeighborY="309"/>
      <dgm:spPr>
        <a:ln>
          <a:solidFill>
            <a:schemeClr val="accent1"/>
          </a:solidFill>
        </a:ln>
      </dgm:spPr>
    </dgm:pt>
    <dgm:pt modelId="{0716AD1B-0862-4F5B-967B-82C2E49BECE7}" type="pres">
      <dgm:prSet presAssocID="{45738533-900E-4E22-875A-B071F6036725}" presName="txShp" presStyleLbl="node1" presStyleIdx="2" presStyleCnt="3" custLinFactNeighborX="-2774" custLinFactNeighborY="4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BBDC1-7748-4A22-A0FF-79E6300B5F3F}" srcId="{EEC8D437-D700-4765-B4A5-2DF2A1C918E0}" destId="{A0921A98-74C0-4FCC-BBDA-6A557D4EBA1D}" srcOrd="1" destOrd="0" parTransId="{DF014BF7-EB9B-417E-81F1-A2E21CC46F31}" sibTransId="{95E2BCEB-95B6-4663-9C79-B6B7BA23AA10}"/>
    <dgm:cxn modelId="{5FC7EF7F-5751-444D-B7C5-FBE390BFEABF}" type="presOf" srcId="{F1778B1E-1600-4094-BEF5-EB2A9DF3D42F}" destId="{47E598D5-C210-4DF5-84B2-E50CFCC4BE53}" srcOrd="0" destOrd="0" presId="urn:microsoft.com/office/officeart/2005/8/layout/vList3"/>
    <dgm:cxn modelId="{BCE61B3B-EB00-4F0B-8879-E86711A65B02}" srcId="{EEC8D437-D700-4765-B4A5-2DF2A1C918E0}" destId="{F1778B1E-1600-4094-BEF5-EB2A9DF3D42F}" srcOrd="0" destOrd="0" parTransId="{BFF2BE26-4ED2-43B2-AE01-FB9AAAD86824}" sibTransId="{B6A3EDB0-0C30-4786-A962-5EFF773A62D5}"/>
    <dgm:cxn modelId="{39E77A00-748B-49E5-AE9C-BE3A90A709C9}" type="presOf" srcId="{A0921A98-74C0-4FCC-BBDA-6A557D4EBA1D}" destId="{A49506B2-5A33-4809-BE40-0AC2D018892F}" srcOrd="0" destOrd="0" presId="urn:microsoft.com/office/officeart/2005/8/layout/vList3"/>
    <dgm:cxn modelId="{2583C3A5-A648-4229-9E3F-2FB5EEABC27C}" srcId="{EEC8D437-D700-4765-B4A5-2DF2A1C918E0}" destId="{45738533-900E-4E22-875A-B071F6036725}" srcOrd="2" destOrd="0" parTransId="{92D16672-787B-4C67-98BF-FCE279126A04}" sibTransId="{64C3D63A-4C80-4A11-90FF-833DB7EBE7BA}"/>
    <dgm:cxn modelId="{6BDD598D-34B2-4824-B083-D974CE32B74A}" type="presOf" srcId="{EEC8D437-D700-4765-B4A5-2DF2A1C918E0}" destId="{D99820CE-2796-4C51-B1FA-053AE1C59CF9}" srcOrd="0" destOrd="0" presId="urn:microsoft.com/office/officeart/2005/8/layout/vList3"/>
    <dgm:cxn modelId="{AD3C2C81-A408-4D39-AD1F-CA055E8A84FE}" type="presOf" srcId="{45738533-900E-4E22-875A-B071F6036725}" destId="{0716AD1B-0862-4F5B-967B-82C2E49BECE7}" srcOrd="0" destOrd="0" presId="urn:microsoft.com/office/officeart/2005/8/layout/vList3"/>
    <dgm:cxn modelId="{2A397246-EC0C-4581-B036-5A90B2C7E709}" type="presParOf" srcId="{D99820CE-2796-4C51-B1FA-053AE1C59CF9}" destId="{5DEDC92A-5E8C-4281-9784-4301E91C3746}" srcOrd="0" destOrd="0" presId="urn:microsoft.com/office/officeart/2005/8/layout/vList3"/>
    <dgm:cxn modelId="{BBA38963-285A-4E83-8B67-DD74B3DD1DD6}" type="presParOf" srcId="{5DEDC92A-5E8C-4281-9784-4301E91C3746}" destId="{ECA44CF8-4AF8-4EC9-9273-44ADDAA70D60}" srcOrd="0" destOrd="0" presId="urn:microsoft.com/office/officeart/2005/8/layout/vList3"/>
    <dgm:cxn modelId="{EDB55152-5C2E-4F9D-8FE4-509F73F63170}" type="presParOf" srcId="{5DEDC92A-5E8C-4281-9784-4301E91C3746}" destId="{47E598D5-C210-4DF5-84B2-E50CFCC4BE53}" srcOrd="1" destOrd="0" presId="urn:microsoft.com/office/officeart/2005/8/layout/vList3"/>
    <dgm:cxn modelId="{166762B0-E7AD-4692-8018-EAF29F79E365}" type="presParOf" srcId="{D99820CE-2796-4C51-B1FA-053AE1C59CF9}" destId="{FF423AB7-C935-45FF-A220-5B7AB00E69F2}" srcOrd="1" destOrd="0" presId="urn:microsoft.com/office/officeart/2005/8/layout/vList3"/>
    <dgm:cxn modelId="{BEA7E492-8F88-4EFD-BAF5-9F5E181B1ECD}" type="presParOf" srcId="{D99820CE-2796-4C51-B1FA-053AE1C59CF9}" destId="{5550FAAD-60BC-4B0E-A3F9-C53A89BD27DC}" srcOrd="2" destOrd="0" presId="urn:microsoft.com/office/officeart/2005/8/layout/vList3"/>
    <dgm:cxn modelId="{7656F7F2-5823-43B4-8591-8EB0112851C2}" type="presParOf" srcId="{5550FAAD-60BC-4B0E-A3F9-C53A89BD27DC}" destId="{751A9777-263F-4E3B-B707-E561718BA1CD}" srcOrd="0" destOrd="0" presId="urn:microsoft.com/office/officeart/2005/8/layout/vList3"/>
    <dgm:cxn modelId="{1A23A1C6-CF7F-4E28-AE6A-CAEAEB09669A}" type="presParOf" srcId="{5550FAAD-60BC-4B0E-A3F9-C53A89BD27DC}" destId="{A49506B2-5A33-4809-BE40-0AC2D018892F}" srcOrd="1" destOrd="0" presId="urn:microsoft.com/office/officeart/2005/8/layout/vList3"/>
    <dgm:cxn modelId="{C89E0C60-9994-440E-9A43-2E1EB81A9669}" type="presParOf" srcId="{D99820CE-2796-4C51-B1FA-053AE1C59CF9}" destId="{A6A1AD86-E699-462C-900F-94114934A68E}" srcOrd="3" destOrd="0" presId="urn:microsoft.com/office/officeart/2005/8/layout/vList3"/>
    <dgm:cxn modelId="{A0793F79-4707-4FC3-AB55-E891F5A60A2A}" type="presParOf" srcId="{D99820CE-2796-4C51-B1FA-053AE1C59CF9}" destId="{C846EC2C-92D8-48CA-88A1-0E78A8D6342C}" srcOrd="4" destOrd="0" presId="urn:microsoft.com/office/officeart/2005/8/layout/vList3"/>
    <dgm:cxn modelId="{3ACE20CF-7626-4A78-87B8-01B8697F9968}" type="presParOf" srcId="{C846EC2C-92D8-48CA-88A1-0E78A8D6342C}" destId="{58695A1F-59B7-4A92-AE38-97923094C132}" srcOrd="0" destOrd="0" presId="urn:microsoft.com/office/officeart/2005/8/layout/vList3"/>
    <dgm:cxn modelId="{632F5791-07BE-4435-8311-6CA388239D19}" type="presParOf" srcId="{C846EC2C-92D8-48CA-88A1-0E78A8D6342C}" destId="{0716AD1B-0862-4F5B-967B-82C2E49BEC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310876-47A1-4040-904E-E33171E84E28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CD24DD-AF67-40D1-8349-4D15A7897F5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2020г.</a:t>
          </a:r>
        </a:p>
        <a:p>
          <a:r>
            <a:rPr lang="ru-RU" dirty="0" smtClean="0">
              <a:solidFill>
                <a:schemeClr val="bg1"/>
              </a:solidFill>
            </a:rPr>
            <a:t>4906,9 млн. руб.</a:t>
          </a:r>
          <a:endParaRPr lang="ru-RU" dirty="0">
            <a:solidFill>
              <a:schemeClr val="bg1"/>
            </a:solidFill>
          </a:endParaRPr>
        </a:p>
      </dgm:t>
    </dgm:pt>
    <dgm:pt modelId="{A442C104-B98F-4534-B270-16789E8A4DC5}" type="parTrans" cxnId="{231660C2-5059-412D-B6B5-65D415C27FDB}">
      <dgm:prSet/>
      <dgm:spPr/>
      <dgm:t>
        <a:bodyPr/>
        <a:lstStyle/>
        <a:p>
          <a:endParaRPr lang="ru-RU"/>
        </a:p>
      </dgm:t>
    </dgm:pt>
    <dgm:pt modelId="{E9B8F876-4C91-4D80-902C-C50D911708E3}" type="sibTrans" cxnId="{231660C2-5059-412D-B6B5-65D415C27FDB}">
      <dgm:prSet/>
      <dgm:spPr/>
      <dgm:t>
        <a:bodyPr/>
        <a:lstStyle/>
        <a:p>
          <a:endParaRPr lang="ru-RU"/>
        </a:p>
      </dgm:t>
    </dgm:pt>
    <dgm:pt modelId="{E5300D2E-9097-46AF-B2BE-BE63BA9FAFC6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rebuchet MS" panose="020B0603020202020204" pitchFamily="34" charset="0"/>
            </a:rPr>
            <a:t>по сравнению с 2019 годом</a:t>
          </a:r>
          <a:endParaRPr lang="ru-RU" sz="2400" dirty="0">
            <a:latin typeface="Trebuchet MS" panose="020B0603020202020204" pitchFamily="34" charset="0"/>
          </a:endParaRPr>
        </a:p>
      </dgm:t>
    </dgm:pt>
    <dgm:pt modelId="{033FC0B2-CB77-4216-B7AB-203063A7CA4C}" type="parTrans" cxnId="{329ABC75-2ABC-4017-A473-6373FCF43FB0}">
      <dgm:prSet/>
      <dgm:spPr/>
      <dgm:t>
        <a:bodyPr/>
        <a:lstStyle/>
        <a:p>
          <a:endParaRPr lang="ru-RU"/>
        </a:p>
      </dgm:t>
    </dgm:pt>
    <dgm:pt modelId="{F08AA9BB-437C-48A8-A44E-6D161F0F5484}" type="sibTrans" cxnId="{329ABC75-2ABC-4017-A473-6373FCF43FB0}">
      <dgm:prSet/>
      <dgm:spPr/>
      <dgm:t>
        <a:bodyPr/>
        <a:lstStyle/>
        <a:p>
          <a:endParaRPr lang="ru-RU"/>
        </a:p>
      </dgm:t>
    </dgm:pt>
    <dgm:pt modelId="{9633E920-C690-4D31-91CE-F599C7C1B638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2021г.</a:t>
          </a:r>
        </a:p>
        <a:p>
          <a:r>
            <a:rPr lang="ru-RU" dirty="0" smtClean="0">
              <a:solidFill>
                <a:schemeClr val="bg1"/>
              </a:solidFill>
            </a:rPr>
            <a:t>5741,1 млн. руб.</a:t>
          </a:r>
          <a:endParaRPr lang="ru-RU" dirty="0">
            <a:solidFill>
              <a:schemeClr val="bg1"/>
            </a:solidFill>
          </a:endParaRPr>
        </a:p>
      </dgm:t>
    </dgm:pt>
    <dgm:pt modelId="{9B5C23BB-B005-4B27-A2A2-B32FD775C1A8}" type="parTrans" cxnId="{96FBE00C-6894-4150-A571-0825E212E79B}">
      <dgm:prSet/>
      <dgm:spPr/>
      <dgm:t>
        <a:bodyPr/>
        <a:lstStyle/>
        <a:p>
          <a:endParaRPr lang="ru-RU"/>
        </a:p>
      </dgm:t>
    </dgm:pt>
    <dgm:pt modelId="{AC5035C0-C3C8-464C-9244-B9A68EE2376E}" type="sibTrans" cxnId="{96FBE00C-6894-4150-A571-0825E212E79B}">
      <dgm:prSet/>
      <dgm:spPr/>
      <dgm:t>
        <a:bodyPr/>
        <a:lstStyle/>
        <a:p>
          <a:endParaRPr lang="ru-RU"/>
        </a:p>
      </dgm:t>
    </dgm:pt>
    <dgm:pt modelId="{1F6D9E52-28C7-4B04-A05B-EBCDA7013A3A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2022г.</a:t>
          </a:r>
        </a:p>
        <a:p>
          <a:r>
            <a:rPr lang="ru-RU" dirty="0" smtClean="0">
              <a:solidFill>
                <a:schemeClr val="bg1"/>
              </a:solidFill>
            </a:rPr>
            <a:t>3745,0 млн. руб.</a:t>
          </a:r>
          <a:endParaRPr lang="ru-RU" dirty="0">
            <a:solidFill>
              <a:schemeClr val="bg1"/>
            </a:solidFill>
          </a:endParaRPr>
        </a:p>
      </dgm:t>
    </dgm:pt>
    <dgm:pt modelId="{534F5F70-16C8-4BD5-A82A-57C8C7C8AC6D}" type="parTrans" cxnId="{CCFB07FF-626B-4C75-B85A-D8A963B067A3}">
      <dgm:prSet/>
      <dgm:spPr/>
      <dgm:t>
        <a:bodyPr/>
        <a:lstStyle/>
        <a:p>
          <a:endParaRPr lang="ru-RU"/>
        </a:p>
      </dgm:t>
    </dgm:pt>
    <dgm:pt modelId="{8856C6CB-4373-48CB-9C3C-C6DEF8C8D2BA}" type="sibTrans" cxnId="{CCFB07FF-626B-4C75-B85A-D8A963B067A3}">
      <dgm:prSet/>
      <dgm:spPr/>
      <dgm:t>
        <a:bodyPr/>
        <a:lstStyle/>
        <a:p>
          <a:endParaRPr lang="ru-RU"/>
        </a:p>
      </dgm:t>
    </dgm:pt>
    <dgm:pt modelId="{8EBB6C2B-08BD-49B0-AD09-F62385FE9CC1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rebuchet MS" panose="020B0603020202020204" pitchFamily="34" charset="0"/>
            </a:rPr>
            <a:t>    на 64,2%</a:t>
          </a:r>
          <a:endParaRPr lang="ru-RU" sz="2400" dirty="0">
            <a:latin typeface="Trebuchet MS" panose="020B0603020202020204" pitchFamily="34" charset="0"/>
          </a:endParaRPr>
        </a:p>
      </dgm:t>
    </dgm:pt>
    <dgm:pt modelId="{CF47CF18-4F7D-4C8F-B9F8-73D834A14176}" type="parTrans" cxnId="{3A1AA19A-ED4F-4466-AD1D-C6B1E7590015}">
      <dgm:prSet/>
      <dgm:spPr/>
      <dgm:t>
        <a:bodyPr/>
        <a:lstStyle/>
        <a:p>
          <a:endParaRPr lang="ru-RU"/>
        </a:p>
      </dgm:t>
    </dgm:pt>
    <dgm:pt modelId="{7DCE1810-509F-45A5-B18F-35283D8B31A5}" type="sibTrans" cxnId="{3A1AA19A-ED4F-4466-AD1D-C6B1E7590015}">
      <dgm:prSet/>
      <dgm:spPr/>
      <dgm:t>
        <a:bodyPr/>
        <a:lstStyle/>
        <a:p>
          <a:endParaRPr lang="ru-RU"/>
        </a:p>
      </dgm:t>
    </dgm:pt>
    <dgm:pt modelId="{89CEA5F8-6B7F-4EB0-B4EC-093BE5ADC656}" type="pres">
      <dgm:prSet presAssocID="{98310876-47A1-4040-904E-E33171E84E2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FC1C87-F922-436C-BF64-0BE7FFC8C85B}" type="pres">
      <dgm:prSet presAssocID="{98310876-47A1-4040-904E-E33171E84E28}" presName="cycle" presStyleCnt="0"/>
      <dgm:spPr/>
      <dgm:t>
        <a:bodyPr/>
        <a:lstStyle/>
        <a:p>
          <a:endParaRPr lang="ru-RU"/>
        </a:p>
      </dgm:t>
    </dgm:pt>
    <dgm:pt modelId="{1A5D94DE-FAB4-4E15-AD85-145FD08A5B57}" type="pres">
      <dgm:prSet presAssocID="{98310876-47A1-4040-904E-E33171E84E28}" presName="centerShape" presStyleCnt="0"/>
      <dgm:spPr/>
      <dgm:t>
        <a:bodyPr/>
        <a:lstStyle/>
        <a:p>
          <a:endParaRPr lang="ru-RU"/>
        </a:p>
      </dgm:t>
    </dgm:pt>
    <dgm:pt modelId="{066C921F-A95A-440D-BD85-454C57DAB89F}" type="pres">
      <dgm:prSet presAssocID="{98310876-47A1-4040-904E-E33171E84E28}" presName="connSite" presStyleLbl="node1" presStyleIdx="0" presStyleCnt="4"/>
      <dgm:spPr/>
      <dgm:t>
        <a:bodyPr/>
        <a:lstStyle/>
        <a:p>
          <a:endParaRPr lang="ru-RU"/>
        </a:p>
      </dgm:t>
    </dgm:pt>
    <dgm:pt modelId="{BB0DC8BB-A3A0-4382-B537-8810B04026F2}" type="pres">
      <dgm:prSet presAssocID="{98310876-47A1-4040-904E-E33171E84E28}" presName="visible" presStyleLbl="node1" presStyleIdx="0" presStyleCnt="4"/>
      <dgm:spPr/>
      <dgm:t>
        <a:bodyPr/>
        <a:lstStyle/>
        <a:p>
          <a:endParaRPr lang="ru-RU"/>
        </a:p>
      </dgm:t>
    </dgm:pt>
    <dgm:pt modelId="{392FAB14-2103-4E2B-A5B6-9C2EEBF68CDE}" type="pres">
      <dgm:prSet presAssocID="{A442C104-B98F-4534-B270-16789E8A4DC5}" presName="Name25" presStyleLbl="parChTrans1D1" presStyleIdx="0" presStyleCnt="3"/>
      <dgm:spPr/>
      <dgm:t>
        <a:bodyPr/>
        <a:lstStyle/>
        <a:p>
          <a:endParaRPr lang="ru-RU"/>
        </a:p>
      </dgm:t>
    </dgm:pt>
    <dgm:pt modelId="{B8B75184-9699-4B3D-A8DA-5C443278F9AB}" type="pres">
      <dgm:prSet presAssocID="{5ECD24DD-AF67-40D1-8349-4D15A7897F52}" presName="node" presStyleCnt="0"/>
      <dgm:spPr/>
      <dgm:t>
        <a:bodyPr/>
        <a:lstStyle/>
        <a:p>
          <a:endParaRPr lang="ru-RU"/>
        </a:p>
      </dgm:t>
    </dgm:pt>
    <dgm:pt modelId="{F5DE4021-6568-4554-B55C-BEAA9FE4D016}" type="pres">
      <dgm:prSet presAssocID="{5ECD24DD-AF67-40D1-8349-4D15A7897F52}" presName="parentNode" presStyleLbl="node1" presStyleIdx="1" presStyleCnt="4" custScaleX="116402" custLinFactNeighborX="2722" custLinFactNeighborY="17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07359-19DC-4837-B1B8-9870A7626A9E}" type="pres">
      <dgm:prSet presAssocID="{5ECD24DD-AF67-40D1-8349-4D15A7897F52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24110-0D15-449A-A165-5F33D0C9A10B}" type="pres">
      <dgm:prSet presAssocID="{9B5C23BB-B005-4B27-A2A2-B32FD775C1A8}" presName="Name25" presStyleLbl="parChTrans1D1" presStyleIdx="1" presStyleCnt="3"/>
      <dgm:spPr/>
      <dgm:t>
        <a:bodyPr/>
        <a:lstStyle/>
        <a:p>
          <a:endParaRPr lang="ru-RU"/>
        </a:p>
      </dgm:t>
    </dgm:pt>
    <dgm:pt modelId="{0FBBBA2D-FD25-4CED-B2F6-96E96EA0982E}" type="pres">
      <dgm:prSet presAssocID="{9633E920-C690-4D31-91CE-F599C7C1B638}" presName="node" presStyleCnt="0"/>
      <dgm:spPr/>
      <dgm:t>
        <a:bodyPr/>
        <a:lstStyle/>
        <a:p>
          <a:endParaRPr lang="ru-RU"/>
        </a:p>
      </dgm:t>
    </dgm:pt>
    <dgm:pt modelId="{382E9760-095F-463E-B1C7-E939BDC9F280}" type="pres">
      <dgm:prSet presAssocID="{9633E920-C690-4D31-91CE-F599C7C1B638}" presName="parentNode" presStyleLbl="node1" presStyleIdx="2" presStyleCnt="4" custScaleX="118146" custScaleY="1036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48B81-39E3-4EC8-BD52-B86D1D594424}" type="pres">
      <dgm:prSet presAssocID="{9633E920-C690-4D31-91CE-F599C7C1B638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E51A6-259F-48AE-95A8-15C0E8240CDC}" type="pres">
      <dgm:prSet presAssocID="{534F5F70-16C8-4BD5-A82A-57C8C7C8AC6D}" presName="Name25" presStyleLbl="parChTrans1D1" presStyleIdx="2" presStyleCnt="3"/>
      <dgm:spPr/>
      <dgm:t>
        <a:bodyPr/>
        <a:lstStyle/>
        <a:p>
          <a:endParaRPr lang="ru-RU"/>
        </a:p>
      </dgm:t>
    </dgm:pt>
    <dgm:pt modelId="{F295858D-9F02-4A24-814C-8BF9C94F8138}" type="pres">
      <dgm:prSet presAssocID="{1F6D9E52-28C7-4B04-A05B-EBCDA7013A3A}" presName="node" presStyleCnt="0"/>
      <dgm:spPr/>
      <dgm:t>
        <a:bodyPr/>
        <a:lstStyle/>
        <a:p>
          <a:endParaRPr lang="ru-RU"/>
        </a:p>
      </dgm:t>
    </dgm:pt>
    <dgm:pt modelId="{98D971BB-FF7D-4429-BC58-0DFBAC845595}" type="pres">
      <dgm:prSet presAssocID="{1F6D9E52-28C7-4B04-A05B-EBCDA7013A3A}" presName="parentNode" presStyleLbl="node1" presStyleIdx="3" presStyleCnt="4" custScaleX="1227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AC11F-7AF8-42E1-9A94-17A9112AEACB}" type="pres">
      <dgm:prSet presAssocID="{1F6D9E52-28C7-4B04-A05B-EBCDA7013A3A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9ABC75-2ABC-4017-A473-6373FCF43FB0}" srcId="{5ECD24DD-AF67-40D1-8349-4D15A7897F52}" destId="{E5300D2E-9097-46AF-B2BE-BE63BA9FAFC6}" srcOrd="0" destOrd="0" parTransId="{033FC0B2-CB77-4216-B7AB-203063A7CA4C}" sibTransId="{F08AA9BB-437C-48A8-A44E-6D161F0F5484}"/>
    <dgm:cxn modelId="{CCFB07FF-626B-4C75-B85A-D8A963B067A3}" srcId="{98310876-47A1-4040-904E-E33171E84E28}" destId="{1F6D9E52-28C7-4B04-A05B-EBCDA7013A3A}" srcOrd="2" destOrd="0" parTransId="{534F5F70-16C8-4BD5-A82A-57C8C7C8AC6D}" sibTransId="{8856C6CB-4373-48CB-9C3C-C6DEF8C8D2BA}"/>
    <dgm:cxn modelId="{D658EEA2-C87F-4D91-9657-7F73A2AAE549}" type="presOf" srcId="{5ECD24DD-AF67-40D1-8349-4D15A7897F52}" destId="{F5DE4021-6568-4554-B55C-BEAA9FE4D016}" srcOrd="0" destOrd="0" presId="urn:microsoft.com/office/officeart/2005/8/layout/radial2"/>
    <dgm:cxn modelId="{05BCFB5E-DDFB-42B3-ABE9-37F73F92291C}" type="presOf" srcId="{98310876-47A1-4040-904E-E33171E84E28}" destId="{89CEA5F8-6B7F-4EB0-B4EC-093BE5ADC656}" srcOrd="0" destOrd="0" presId="urn:microsoft.com/office/officeart/2005/8/layout/radial2"/>
    <dgm:cxn modelId="{9B22CF6B-0C55-4B86-9ED0-C614B9303D8F}" type="presOf" srcId="{9B5C23BB-B005-4B27-A2A2-B32FD775C1A8}" destId="{B4024110-0D15-449A-A165-5F33D0C9A10B}" srcOrd="0" destOrd="0" presId="urn:microsoft.com/office/officeart/2005/8/layout/radial2"/>
    <dgm:cxn modelId="{96FBE00C-6894-4150-A571-0825E212E79B}" srcId="{98310876-47A1-4040-904E-E33171E84E28}" destId="{9633E920-C690-4D31-91CE-F599C7C1B638}" srcOrd="1" destOrd="0" parTransId="{9B5C23BB-B005-4B27-A2A2-B32FD775C1A8}" sibTransId="{AC5035C0-C3C8-464C-9244-B9A68EE2376E}"/>
    <dgm:cxn modelId="{526C02C7-0D0D-4CD5-9C58-82C45F5DB519}" type="presOf" srcId="{E5300D2E-9097-46AF-B2BE-BE63BA9FAFC6}" destId="{14007359-19DC-4837-B1B8-9870A7626A9E}" srcOrd="0" destOrd="0" presId="urn:microsoft.com/office/officeart/2005/8/layout/radial2"/>
    <dgm:cxn modelId="{CE004A07-B7D7-485A-AC6D-8CD72ED3ECD3}" type="presOf" srcId="{1F6D9E52-28C7-4B04-A05B-EBCDA7013A3A}" destId="{98D971BB-FF7D-4429-BC58-0DFBAC845595}" srcOrd="0" destOrd="0" presId="urn:microsoft.com/office/officeart/2005/8/layout/radial2"/>
    <dgm:cxn modelId="{231660C2-5059-412D-B6B5-65D415C27FDB}" srcId="{98310876-47A1-4040-904E-E33171E84E28}" destId="{5ECD24DD-AF67-40D1-8349-4D15A7897F52}" srcOrd="0" destOrd="0" parTransId="{A442C104-B98F-4534-B270-16789E8A4DC5}" sibTransId="{E9B8F876-4C91-4D80-902C-C50D911708E3}"/>
    <dgm:cxn modelId="{3A1AA19A-ED4F-4466-AD1D-C6B1E7590015}" srcId="{5ECD24DD-AF67-40D1-8349-4D15A7897F52}" destId="{8EBB6C2B-08BD-49B0-AD09-F62385FE9CC1}" srcOrd="1" destOrd="0" parTransId="{CF47CF18-4F7D-4C8F-B9F8-73D834A14176}" sibTransId="{7DCE1810-509F-45A5-B18F-35283D8B31A5}"/>
    <dgm:cxn modelId="{8D27F980-DFD0-4EE1-A3C4-CDA4C5E00B65}" type="presOf" srcId="{8EBB6C2B-08BD-49B0-AD09-F62385FE9CC1}" destId="{14007359-19DC-4837-B1B8-9870A7626A9E}" srcOrd="0" destOrd="1" presId="urn:microsoft.com/office/officeart/2005/8/layout/radial2"/>
    <dgm:cxn modelId="{4A5BBF2C-7CB7-47AF-A24F-4DF2508D925E}" type="presOf" srcId="{9633E920-C690-4D31-91CE-F599C7C1B638}" destId="{382E9760-095F-463E-B1C7-E939BDC9F280}" srcOrd="0" destOrd="0" presId="urn:microsoft.com/office/officeart/2005/8/layout/radial2"/>
    <dgm:cxn modelId="{80AEE07E-BECD-42A6-8B59-A19936E47B52}" type="presOf" srcId="{534F5F70-16C8-4BD5-A82A-57C8C7C8AC6D}" destId="{EEDE51A6-259F-48AE-95A8-15C0E8240CDC}" srcOrd="0" destOrd="0" presId="urn:microsoft.com/office/officeart/2005/8/layout/radial2"/>
    <dgm:cxn modelId="{7D535B47-4E79-45B4-BE84-B78BC09C0F81}" type="presOf" srcId="{A442C104-B98F-4534-B270-16789E8A4DC5}" destId="{392FAB14-2103-4E2B-A5B6-9C2EEBF68CDE}" srcOrd="0" destOrd="0" presId="urn:microsoft.com/office/officeart/2005/8/layout/radial2"/>
    <dgm:cxn modelId="{8DA1A80F-14E5-4610-824A-65E5DA7F5184}" type="presParOf" srcId="{89CEA5F8-6B7F-4EB0-B4EC-093BE5ADC656}" destId="{76FC1C87-F922-436C-BF64-0BE7FFC8C85B}" srcOrd="0" destOrd="0" presId="urn:microsoft.com/office/officeart/2005/8/layout/radial2"/>
    <dgm:cxn modelId="{95B2FEAB-6436-4C2D-B8A2-37B9C62F15D2}" type="presParOf" srcId="{76FC1C87-F922-436C-BF64-0BE7FFC8C85B}" destId="{1A5D94DE-FAB4-4E15-AD85-145FD08A5B57}" srcOrd="0" destOrd="0" presId="urn:microsoft.com/office/officeart/2005/8/layout/radial2"/>
    <dgm:cxn modelId="{7DF496A7-D916-446E-A437-63E770B59A1E}" type="presParOf" srcId="{1A5D94DE-FAB4-4E15-AD85-145FD08A5B57}" destId="{066C921F-A95A-440D-BD85-454C57DAB89F}" srcOrd="0" destOrd="0" presId="urn:microsoft.com/office/officeart/2005/8/layout/radial2"/>
    <dgm:cxn modelId="{F35873D1-D1DB-4388-B79B-61572D08C66D}" type="presParOf" srcId="{1A5D94DE-FAB4-4E15-AD85-145FD08A5B57}" destId="{BB0DC8BB-A3A0-4382-B537-8810B04026F2}" srcOrd="1" destOrd="0" presId="urn:microsoft.com/office/officeart/2005/8/layout/radial2"/>
    <dgm:cxn modelId="{FE6E04D7-BEB6-4E9C-840D-24114D3D3AD2}" type="presParOf" srcId="{76FC1C87-F922-436C-BF64-0BE7FFC8C85B}" destId="{392FAB14-2103-4E2B-A5B6-9C2EEBF68CDE}" srcOrd="1" destOrd="0" presId="urn:microsoft.com/office/officeart/2005/8/layout/radial2"/>
    <dgm:cxn modelId="{4D967882-BA50-461F-8C78-2B45B995545E}" type="presParOf" srcId="{76FC1C87-F922-436C-BF64-0BE7FFC8C85B}" destId="{B8B75184-9699-4B3D-A8DA-5C443278F9AB}" srcOrd="2" destOrd="0" presId="urn:microsoft.com/office/officeart/2005/8/layout/radial2"/>
    <dgm:cxn modelId="{2EE20F16-F776-44E6-B94A-F6E95B9F5BFE}" type="presParOf" srcId="{B8B75184-9699-4B3D-A8DA-5C443278F9AB}" destId="{F5DE4021-6568-4554-B55C-BEAA9FE4D016}" srcOrd="0" destOrd="0" presId="urn:microsoft.com/office/officeart/2005/8/layout/radial2"/>
    <dgm:cxn modelId="{7BA3CA66-5602-4805-B44F-6F179DB14FDF}" type="presParOf" srcId="{B8B75184-9699-4B3D-A8DA-5C443278F9AB}" destId="{14007359-19DC-4837-B1B8-9870A7626A9E}" srcOrd="1" destOrd="0" presId="urn:microsoft.com/office/officeart/2005/8/layout/radial2"/>
    <dgm:cxn modelId="{268AEF6E-ECB0-43F8-A411-133E7899590B}" type="presParOf" srcId="{76FC1C87-F922-436C-BF64-0BE7FFC8C85B}" destId="{B4024110-0D15-449A-A165-5F33D0C9A10B}" srcOrd="3" destOrd="0" presId="urn:microsoft.com/office/officeart/2005/8/layout/radial2"/>
    <dgm:cxn modelId="{6FDF1BEF-D879-4FAF-A1A2-3946ABFB47E9}" type="presParOf" srcId="{76FC1C87-F922-436C-BF64-0BE7FFC8C85B}" destId="{0FBBBA2D-FD25-4CED-B2F6-96E96EA0982E}" srcOrd="4" destOrd="0" presId="urn:microsoft.com/office/officeart/2005/8/layout/radial2"/>
    <dgm:cxn modelId="{41030540-466F-4982-996A-9F33624A9941}" type="presParOf" srcId="{0FBBBA2D-FD25-4CED-B2F6-96E96EA0982E}" destId="{382E9760-095F-463E-B1C7-E939BDC9F280}" srcOrd="0" destOrd="0" presId="urn:microsoft.com/office/officeart/2005/8/layout/radial2"/>
    <dgm:cxn modelId="{4995BACE-551D-463C-B5F0-284F3B3F84DE}" type="presParOf" srcId="{0FBBBA2D-FD25-4CED-B2F6-96E96EA0982E}" destId="{2B548B81-39E3-4EC8-BD52-B86D1D594424}" srcOrd="1" destOrd="0" presId="urn:microsoft.com/office/officeart/2005/8/layout/radial2"/>
    <dgm:cxn modelId="{2C81CB72-9078-4D0E-BDEF-EA903294359C}" type="presParOf" srcId="{76FC1C87-F922-436C-BF64-0BE7FFC8C85B}" destId="{EEDE51A6-259F-48AE-95A8-15C0E8240CDC}" srcOrd="5" destOrd="0" presId="urn:microsoft.com/office/officeart/2005/8/layout/radial2"/>
    <dgm:cxn modelId="{4FA98B1E-045B-4644-9B13-201EFFD4C6C9}" type="presParOf" srcId="{76FC1C87-F922-436C-BF64-0BE7FFC8C85B}" destId="{F295858D-9F02-4A24-814C-8BF9C94F8138}" srcOrd="6" destOrd="0" presId="urn:microsoft.com/office/officeart/2005/8/layout/radial2"/>
    <dgm:cxn modelId="{892C4D1A-929E-44FE-8072-F6C227C55FAB}" type="presParOf" srcId="{F295858D-9F02-4A24-814C-8BF9C94F8138}" destId="{98D971BB-FF7D-4429-BC58-0DFBAC845595}" srcOrd="0" destOrd="0" presId="urn:microsoft.com/office/officeart/2005/8/layout/radial2"/>
    <dgm:cxn modelId="{52C8BE2F-921C-47FE-B1CB-CDDCAFC57624}" type="presParOf" srcId="{F295858D-9F02-4A24-814C-8BF9C94F8138}" destId="{4AEAC11F-7AF8-42E1-9A94-17A9112AEAC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2D5567-710C-4FC6-B509-501F7233FD3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9813F8-2B57-4D00-B5E5-048FDC89ED86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3200" dirty="0" smtClean="0">
              <a:solidFill>
                <a:schemeClr val="bg1"/>
              </a:solidFill>
              <a:latin typeface="Trebuchet MS" panose="020B0603020202020204" pitchFamily="34" charset="0"/>
            </a:rPr>
            <a:t>2020</a:t>
          </a:r>
          <a:endParaRPr lang="ru-RU" sz="3200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CF6C69EE-1FB6-4B2A-A94F-1260CC20018A}" type="parTrans" cxnId="{0A1D7A96-27F5-4898-B40A-55E7483722CC}">
      <dgm:prSet/>
      <dgm:spPr/>
      <dgm:t>
        <a:bodyPr/>
        <a:lstStyle/>
        <a:p>
          <a:endParaRPr lang="ru-RU"/>
        </a:p>
      </dgm:t>
    </dgm:pt>
    <dgm:pt modelId="{AA751ECD-9D87-41BF-897E-64612EEE7A50}" type="sibTrans" cxnId="{0A1D7A96-27F5-4898-B40A-55E7483722CC}">
      <dgm:prSet/>
      <dgm:spPr/>
      <dgm:t>
        <a:bodyPr/>
        <a:lstStyle/>
        <a:p>
          <a:endParaRPr lang="ru-RU"/>
        </a:p>
      </dgm:t>
    </dgm:pt>
    <dgm:pt modelId="{E9B5D337-5C2A-4F6A-A270-6B0C0E67A79B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3200" dirty="0" smtClean="0">
              <a:solidFill>
                <a:schemeClr val="bg1"/>
              </a:solidFill>
              <a:latin typeface="Trebuchet MS" panose="020B0603020202020204" pitchFamily="34" charset="0"/>
            </a:rPr>
            <a:t>2022</a:t>
          </a:r>
          <a:endParaRPr lang="ru-RU" sz="3200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C723988A-0B61-4CF3-A343-33FBE0BC3B16}" type="parTrans" cxnId="{F1316542-8430-4534-8C37-63B91B6A0E4A}">
      <dgm:prSet/>
      <dgm:spPr/>
      <dgm:t>
        <a:bodyPr/>
        <a:lstStyle/>
        <a:p>
          <a:endParaRPr lang="ru-RU"/>
        </a:p>
      </dgm:t>
    </dgm:pt>
    <dgm:pt modelId="{6BD7716A-82A2-475E-8519-30B61A4583F5}" type="sibTrans" cxnId="{F1316542-8430-4534-8C37-63B91B6A0E4A}">
      <dgm:prSet/>
      <dgm:spPr/>
      <dgm:t>
        <a:bodyPr/>
        <a:lstStyle/>
        <a:p>
          <a:endParaRPr lang="ru-RU"/>
        </a:p>
      </dgm:t>
    </dgm:pt>
    <dgm:pt modelId="{14F70A22-50FA-4341-B1F9-3D37D3329CDC}">
      <dgm:prSet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3200" dirty="0" smtClean="0">
              <a:solidFill>
                <a:schemeClr val="bg1"/>
              </a:solidFill>
              <a:latin typeface="Trebuchet MS" panose="020B0603020202020204" pitchFamily="34" charset="0"/>
            </a:rPr>
            <a:t>2021</a:t>
          </a:r>
          <a:endParaRPr lang="ru-RU" sz="3200" dirty="0">
            <a:solidFill>
              <a:schemeClr val="bg1"/>
            </a:solidFill>
            <a:latin typeface="Trebuchet MS" panose="020B0603020202020204" pitchFamily="34" charset="0"/>
          </a:endParaRPr>
        </a:p>
      </dgm:t>
    </dgm:pt>
    <dgm:pt modelId="{0D981441-B325-48ED-B6DE-28294B8AAFA7}" type="parTrans" cxnId="{515B03B8-1EAA-4C97-9D85-F2730BEA996B}">
      <dgm:prSet/>
      <dgm:spPr/>
      <dgm:t>
        <a:bodyPr/>
        <a:lstStyle/>
        <a:p>
          <a:endParaRPr lang="ru-RU"/>
        </a:p>
      </dgm:t>
    </dgm:pt>
    <dgm:pt modelId="{8D238918-14B9-4C97-86D1-232114B8A21A}" type="sibTrans" cxnId="{515B03B8-1EAA-4C97-9D85-F2730BEA996B}">
      <dgm:prSet/>
      <dgm:spPr/>
      <dgm:t>
        <a:bodyPr/>
        <a:lstStyle/>
        <a:p>
          <a:endParaRPr lang="ru-RU"/>
        </a:p>
      </dgm:t>
    </dgm:pt>
    <dgm:pt modelId="{604BF011-D9C1-4A47-A6D2-6E0B19C716CB}" type="pres">
      <dgm:prSet presAssocID="{3E2D5567-710C-4FC6-B509-501F7233FD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DDC913D-DA63-437B-8EF6-C8BD71BCF403}" type="pres">
      <dgm:prSet presAssocID="{3E2D5567-710C-4FC6-B509-501F7233FD3A}" presName="Name1" presStyleCnt="0"/>
      <dgm:spPr/>
    </dgm:pt>
    <dgm:pt modelId="{AC735B42-C587-4205-B529-C239BBB9D932}" type="pres">
      <dgm:prSet presAssocID="{3E2D5567-710C-4FC6-B509-501F7233FD3A}" presName="cycle" presStyleCnt="0"/>
      <dgm:spPr/>
    </dgm:pt>
    <dgm:pt modelId="{9D552E04-51A6-4404-8BB0-DEA4C42C1D97}" type="pres">
      <dgm:prSet presAssocID="{3E2D5567-710C-4FC6-B509-501F7233FD3A}" presName="srcNode" presStyleLbl="node1" presStyleIdx="0" presStyleCnt="3"/>
      <dgm:spPr/>
    </dgm:pt>
    <dgm:pt modelId="{623A8D51-3286-43F0-860D-86B5448CC5A7}" type="pres">
      <dgm:prSet presAssocID="{3E2D5567-710C-4FC6-B509-501F7233FD3A}" presName="conn" presStyleLbl="parChTrans1D2" presStyleIdx="0" presStyleCnt="1"/>
      <dgm:spPr/>
      <dgm:t>
        <a:bodyPr/>
        <a:lstStyle/>
        <a:p>
          <a:endParaRPr lang="ru-RU"/>
        </a:p>
      </dgm:t>
    </dgm:pt>
    <dgm:pt modelId="{CD9AB04F-A5CB-49BC-ADC3-E5A1FB50ACC3}" type="pres">
      <dgm:prSet presAssocID="{3E2D5567-710C-4FC6-B509-501F7233FD3A}" presName="extraNode" presStyleLbl="node1" presStyleIdx="0" presStyleCnt="3"/>
      <dgm:spPr/>
    </dgm:pt>
    <dgm:pt modelId="{27BD5A7D-3182-4198-92D4-0B354FC469BA}" type="pres">
      <dgm:prSet presAssocID="{3E2D5567-710C-4FC6-B509-501F7233FD3A}" presName="dstNode" presStyleLbl="node1" presStyleIdx="0" presStyleCnt="3"/>
      <dgm:spPr/>
    </dgm:pt>
    <dgm:pt modelId="{2A2F1F6C-C51A-4538-A06D-36FBDC90E04D}" type="pres">
      <dgm:prSet presAssocID="{3A9813F8-2B57-4D00-B5E5-048FDC89ED86}" presName="text_1" presStyleLbl="node1" presStyleIdx="0" presStyleCnt="3" custScaleY="120797" custLinFactNeighborX="2291" custLinFactNeighborY="-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0D1C6-97BF-4FFA-B27B-AB71ACBE37BA}" type="pres">
      <dgm:prSet presAssocID="{3A9813F8-2B57-4D00-B5E5-048FDC89ED86}" presName="accent_1" presStyleCnt="0"/>
      <dgm:spPr/>
    </dgm:pt>
    <dgm:pt modelId="{25FA0F9B-6587-4136-9605-124AF681233F}" type="pres">
      <dgm:prSet presAssocID="{3A9813F8-2B57-4D00-B5E5-048FDC89ED86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E17B1BFE-8F83-433B-91A1-EB13F02A9485}" type="pres">
      <dgm:prSet presAssocID="{14F70A22-50FA-4341-B1F9-3D37D3329CD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C77AB-419E-4A4D-A42D-E337476F0CB7}" type="pres">
      <dgm:prSet presAssocID="{14F70A22-50FA-4341-B1F9-3D37D3329CDC}" presName="accent_2" presStyleCnt="0"/>
      <dgm:spPr/>
    </dgm:pt>
    <dgm:pt modelId="{FAFAE0B0-74B8-4023-A188-9B134FB69C23}" type="pres">
      <dgm:prSet presAssocID="{14F70A22-50FA-4341-B1F9-3D37D3329CDC}" presName="accentRepeatNode" presStyleLbl="solidFgAcc1" presStyleIdx="1" presStyleCnt="3"/>
      <dgm:spPr/>
    </dgm:pt>
    <dgm:pt modelId="{47088CAE-44B8-4199-9672-BEC70F50B68E}" type="pres">
      <dgm:prSet presAssocID="{E9B5D337-5C2A-4F6A-A270-6B0C0E67A79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34FBF-FA8A-46CB-9BC9-AB4788EB1BCE}" type="pres">
      <dgm:prSet presAssocID="{E9B5D337-5C2A-4F6A-A270-6B0C0E67A79B}" presName="accent_3" presStyleCnt="0"/>
      <dgm:spPr/>
    </dgm:pt>
    <dgm:pt modelId="{93209695-F73E-410B-BD8E-804BB80B4371}" type="pres">
      <dgm:prSet presAssocID="{E9B5D337-5C2A-4F6A-A270-6B0C0E67A79B}" presName="accentRepeatNode" presStyleLbl="solidFgAcc1" presStyleIdx="2" presStyleCnt="3"/>
      <dgm:spPr/>
    </dgm:pt>
  </dgm:ptLst>
  <dgm:cxnLst>
    <dgm:cxn modelId="{8ED7E90D-EA58-448E-8C6B-2D8F00CBB3EA}" type="presOf" srcId="{3A9813F8-2B57-4D00-B5E5-048FDC89ED86}" destId="{2A2F1F6C-C51A-4538-A06D-36FBDC90E04D}" srcOrd="0" destOrd="0" presId="urn:microsoft.com/office/officeart/2008/layout/VerticalCurvedList"/>
    <dgm:cxn modelId="{316E239F-EC72-42FD-830C-0E5BE4294C9E}" type="presOf" srcId="{E9B5D337-5C2A-4F6A-A270-6B0C0E67A79B}" destId="{47088CAE-44B8-4199-9672-BEC70F50B68E}" srcOrd="0" destOrd="0" presId="urn:microsoft.com/office/officeart/2008/layout/VerticalCurvedList"/>
    <dgm:cxn modelId="{515B03B8-1EAA-4C97-9D85-F2730BEA996B}" srcId="{3E2D5567-710C-4FC6-B509-501F7233FD3A}" destId="{14F70A22-50FA-4341-B1F9-3D37D3329CDC}" srcOrd="1" destOrd="0" parTransId="{0D981441-B325-48ED-B6DE-28294B8AAFA7}" sibTransId="{8D238918-14B9-4C97-86D1-232114B8A21A}"/>
    <dgm:cxn modelId="{F1316542-8430-4534-8C37-63B91B6A0E4A}" srcId="{3E2D5567-710C-4FC6-B509-501F7233FD3A}" destId="{E9B5D337-5C2A-4F6A-A270-6B0C0E67A79B}" srcOrd="2" destOrd="0" parTransId="{C723988A-0B61-4CF3-A343-33FBE0BC3B16}" sibTransId="{6BD7716A-82A2-475E-8519-30B61A4583F5}"/>
    <dgm:cxn modelId="{D6E03935-42EB-41D1-8CC6-A8F9AA0DC74A}" type="presOf" srcId="{3E2D5567-710C-4FC6-B509-501F7233FD3A}" destId="{604BF011-D9C1-4A47-A6D2-6E0B19C716CB}" srcOrd="0" destOrd="0" presId="urn:microsoft.com/office/officeart/2008/layout/VerticalCurvedList"/>
    <dgm:cxn modelId="{09226A2E-AC30-454D-A876-A85E9ECD1326}" type="presOf" srcId="{AA751ECD-9D87-41BF-897E-64612EEE7A50}" destId="{623A8D51-3286-43F0-860D-86B5448CC5A7}" srcOrd="0" destOrd="0" presId="urn:microsoft.com/office/officeart/2008/layout/VerticalCurvedList"/>
    <dgm:cxn modelId="{0A1D7A96-27F5-4898-B40A-55E7483722CC}" srcId="{3E2D5567-710C-4FC6-B509-501F7233FD3A}" destId="{3A9813F8-2B57-4D00-B5E5-048FDC89ED86}" srcOrd="0" destOrd="0" parTransId="{CF6C69EE-1FB6-4B2A-A94F-1260CC20018A}" sibTransId="{AA751ECD-9D87-41BF-897E-64612EEE7A50}"/>
    <dgm:cxn modelId="{667F8A67-55A6-401D-A25F-CECCD6BA145F}" type="presOf" srcId="{14F70A22-50FA-4341-B1F9-3D37D3329CDC}" destId="{E17B1BFE-8F83-433B-91A1-EB13F02A9485}" srcOrd="0" destOrd="0" presId="urn:microsoft.com/office/officeart/2008/layout/VerticalCurvedList"/>
    <dgm:cxn modelId="{127A9FCF-38DC-4745-8308-DF7BAB0D59F0}" type="presParOf" srcId="{604BF011-D9C1-4A47-A6D2-6E0B19C716CB}" destId="{BDDC913D-DA63-437B-8EF6-C8BD71BCF403}" srcOrd="0" destOrd="0" presId="urn:microsoft.com/office/officeart/2008/layout/VerticalCurvedList"/>
    <dgm:cxn modelId="{B86C1114-7AC2-4F5D-863D-B433FC4840C0}" type="presParOf" srcId="{BDDC913D-DA63-437B-8EF6-C8BD71BCF403}" destId="{AC735B42-C587-4205-B529-C239BBB9D932}" srcOrd="0" destOrd="0" presId="urn:microsoft.com/office/officeart/2008/layout/VerticalCurvedList"/>
    <dgm:cxn modelId="{CF48D349-834D-41C4-A518-F2B1BDF48D6D}" type="presParOf" srcId="{AC735B42-C587-4205-B529-C239BBB9D932}" destId="{9D552E04-51A6-4404-8BB0-DEA4C42C1D97}" srcOrd="0" destOrd="0" presId="urn:microsoft.com/office/officeart/2008/layout/VerticalCurvedList"/>
    <dgm:cxn modelId="{D1EB6735-05BF-4EDC-BB06-1A51FA92D119}" type="presParOf" srcId="{AC735B42-C587-4205-B529-C239BBB9D932}" destId="{623A8D51-3286-43F0-860D-86B5448CC5A7}" srcOrd="1" destOrd="0" presId="urn:microsoft.com/office/officeart/2008/layout/VerticalCurvedList"/>
    <dgm:cxn modelId="{6D41462A-5EE6-44D9-921D-E79357339DAA}" type="presParOf" srcId="{AC735B42-C587-4205-B529-C239BBB9D932}" destId="{CD9AB04F-A5CB-49BC-ADC3-E5A1FB50ACC3}" srcOrd="2" destOrd="0" presId="urn:microsoft.com/office/officeart/2008/layout/VerticalCurvedList"/>
    <dgm:cxn modelId="{244570F9-AB2B-4DC5-889C-B6B996D5E5A6}" type="presParOf" srcId="{AC735B42-C587-4205-B529-C239BBB9D932}" destId="{27BD5A7D-3182-4198-92D4-0B354FC469BA}" srcOrd="3" destOrd="0" presId="urn:microsoft.com/office/officeart/2008/layout/VerticalCurvedList"/>
    <dgm:cxn modelId="{955A9872-CA1B-47BF-84A6-CB798FEBCA0A}" type="presParOf" srcId="{BDDC913D-DA63-437B-8EF6-C8BD71BCF403}" destId="{2A2F1F6C-C51A-4538-A06D-36FBDC90E04D}" srcOrd="1" destOrd="0" presId="urn:microsoft.com/office/officeart/2008/layout/VerticalCurvedList"/>
    <dgm:cxn modelId="{C47A1E1F-1D57-4544-A998-595169C9FD1D}" type="presParOf" srcId="{BDDC913D-DA63-437B-8EF6-C8BD71BCF403}" destId="{7DA0D1C6-97BF-4FFA-B27B-AB71ACBE37BA}" srcOrd="2" destOrd="0" presId="urn:microsoft.com/office/officeart/2008/layout/VerticalCurvedList"/>
    <dgm:cxn modelId="{0AD11C95-324A-4B70-B7B8-676B092DABA7}" type="presParOf" srcId="{7DA0D1C6-97BF-4FFA-B27B-AB71ACBE37BA}" destId="{25FA0F9B-6587-4136-9605-124AF681233F}" srcOrd="0" destOrd="0" presId="urn:microsoft.com/office/officeart/2008/layout/VerticalCurvedList"/>
    <dgm:cxn modelId="{D4D201FB-D89E-42AB-8A69-DF4757ABC1F8}" type="presParOf" srcId="{BDDC913D-DA63-437B-8EF6-C8BD71BCF403}" destId="{E17B1BFE-8F83-433B-91A1-EB13F02A9485}" srcOrd="3" destOrd="0" presId="urn:microsoft.com/office/officeart/2008/layout/VerticalCurvedList"/>
    <dgm:cxn modelId="{63D21497-35F8-4551-AEC3-BACD69EEB5B7}" type="presParOf" srcId="{BDDC913D-DA63-437B-8EF6-C8BD71BCF403}" destId="{246C77AB-419E-4A4D-A42D-E337476F0CB7}" srcOrd="4" destOrd="0" presId="urn:microsoft.com/office/officeart/2008/layout/VerticalCurvedList"/>
    <dgm:cxn modelId="{FBE15533-82FA-4BBC-91CF-738B199A92F4}" type="presParOf" srcId="{246C77AB-419E-4A4D-A42D-E337476F0CB7}" destId="{FAFAE0B0-74B8-4023-A188-9B134FB69C23}" srcOrd="0" destOrd="0" presId="urn:microsoft.com/office/officeart/2008/layout/VerticalCurvedList"/>
    <dgm:cxn modelId="{F09939E7-C1A5-4EAB-B555-668761D31921}" type="presParOf" srcId="{BDDC913D-DA63-437B-8EF6-C8BD71BCF403}" destId="{47088CAE-44B8-4199-9672-BEC70F50B68E}" srcOrd="5" destOrd="0" presId="urn:microsoft.com/office/officeart/2008/layout/VerticalCurvedList"/>
    <dgm:cxn modelId="{87365220-69C6-46F2-957E-1366B30B3A0F}" type="presParOf" srcId="{BDDC913D-DA63-437B-8EF6-C8BD71BCF403}" destId="{FF634FBF-FA8A-46CB-9BC9-AB4788EB1BCE}" srcOrd="6" destOrd="0" presId="urn:microsoft.com/office/officeart/2008/layout/VerticalCurvedList"/>
    <dgm:cxn modelId="{C4DB2DCF-E6D7-4B54-8D29-B801D18366F8}" type="presParOf" srcId="{FF634FBF-FA8A-46CB-9BC9-AB4788EB1BCE}" destId="{93209695-F73E-410B-BD8E-804BB80B43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512D34-6628-4691-9C06-9B3FB38F6752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3B1C64-02FF-493D-A676-D460D125980C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dirty="0" smtClean="0">
              <a:solidFill>
                <a:schemeClr val="bg1"/>
              </a:solidFill>
              <a:latin typeface="Trebuchet MS" panose="020B0603020202020204" pitchFamily="34" charset="0"/>
            </a:rPr>
            <a:t>Верхние пределы госдолга области соответствуют ограничению п.4 ст.107 БК РФ</a:t>
          </a:r>
        </a:p>
        <a:p>
          <a:pPr lvl="0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C79F6A5-8F35-4300-AC30-308C6FAEF586}" type="parTrans" cxnId="{D1729257-82F0-4420-92A2-6EF3FAB4B1F4}">
      <dgm:prSet/>
      <dgm:spPr/>
      <dgm:t>
        <a:bodyPr/>
        <a:lstStyle/>
        <a:p>
          <a:endParaRPr lang="ru-RU"/>
        </a:p>
      </dgm:t>
    </dgm:pt>
    <dgm:pt modelId="{CA9794CD-7204-47CF-ABE1-D528548EF127}" type="sibTrans" cxnId="{D1729257-82F0-4420-92A2-6EF3FAB4B1F4}">
      <dgm:prSet/>
      <dgm:spPr/>
      <dgm:t>
        <a:bodyPr/>
        <a:lstStyle/>
        <a:p>
          <a:endParaRPr lang="ru-RU"/>
        </a:p>
      </dgm:t>
    </dgm:pt>
    <dgm:pt modelId="{67263B70-1C9C-4B77-8591-D5A5A172718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</a:rPr>
            <a:t>Объемы заимствований Тульской области соответствуют ограничению п.2 ст.106 БК РФ</a:t>
          </a:r>
          <a:endParaRPr lang="ru-RU" sz="1800" dirty="0">
            <a:solidFill>
              <a:schemeClr val="bg1"/>
            </a:solidFill>
          </a:endParaRPr>
        </a:p>
      </dgm:t>
    </dgm:pt>
    <dgm:pt modelId="{8B2A8534-3365-425D-8CE1-E9AA23919C6F}" type="parTrans" cxnId="{67EC4874-E012-4F7D-887D-944BCA34D6C5}">
      <dgm:prSet/>
      <dgm:spPr/>
      <dgm:t>
        <a:bodyPr/>
        <a:lstStyle/>
        <a:p>
          <a:endParaRPr lang="ru-RU"/>
        </a:p>
      </dgm:t>
    </dgm:pt>
    <dgm:pt modelId="{601641E9-2C04-4A12-B552-E468115EBA55}" type="sibTrans" cxnId="{67EC4874-E012-4F7D-887D-944BCA34D6C5}">
      <dgm:prSet/>
      <dgm:spPr/>
      <dgm:t>
        <a:bodyPr/>
        <a:lstStyle/>
        <a:p>
          <a:endParaRPr lang="ru-RU"/>
        </a:p>
      </dgm:t>
    </dgm:pt>
    <dgm:pt modelId="{5AB05E68-A9E9-41E2-B32D-5235C179F0B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rebuchet MS" panose="020B0603020202020204" pitchFamily="34" charset="0"/>
            </a:rPr>
            <a:t>Параметры госдолга области соответствуют условиям соглашения с Минфином </a:t>
          </a:r>
          <a:endParaRPr lang="ru-RU" dirty="0">
            <a:solidFill>
              <a:schemeClr val="bg1"/>
            </a:solidFill>
          </a:endParaRPr>
        </a:p>
      </dgm:t>
    </dgm:pt>
    <dgm:pt modelId="{683F9BD3-76D6-4C09-9669-888B8D57D22B}" type="sibTrans" cxnId="{C619BA84-E6AB-43E2-93DB-FF6277825F2F}">
      <dgm:prSet/>
      <dgm:spPr/>
      <dgm:t>
        <a:bodyPr/>
        <a:lstStyle/>
        <a:p>
          <a:endParaRPr lang="ru-RU"/>
        </a:p>
      </dgm:t>
    </dgm:pt>
    <dgm:pt modelId="{04CA3D73-3950-473C-AFFF-A85763218A05}" type="parTrans" cxnId="{C619BA84-E6AB-43E2-93DB-FF6277825F2F}">
      <dgm:prSet/>
      <dgm:spPr/>
      <dgm:t>
        <a:bodyPr/>
        <a:lstStyle/>
        <a:p>
          <a:endParaRPr lang="ru-RU"/>
        </a:p>
      </dgm:t>
    </dgm:pt>
    <dgm:pt modelId="{B8E299CE-6D4C-4150-B038-0D9AA874C1A3}" type="pres">
      <dgm:prSet presAssocID="{B0512D34-6628-4691-9C06-9B3FB38F67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0F1739-D79C-4BF8-9600-7544F13C7080}" type="pres">
      <dgm:prSet presAssocID="{CA3B1C64-02FF-493D-A676-D460D125980C}" presName="parentLin" presStyleCnt="0"/>
      <dgm:spPr/>
    </dgm:pt>
    <dgm:pt modelId="{F3D8364F-3B90-4C09-AE24-64BE6A702885}" type="pres">
      <dgm:prSet presAssocID="{CA3B1C64-02FF-493D-A676-D460D12598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D42E5B5-FD0E-4769-A4FC-516AD5FB4732}" type="pres">
      <dgm:prSet presAssocID="{CA3B1C64-02FF-493D-A676-D460D12598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DD4B4-A58F-4CD0-9061-E2362F38890A}" type="pres">
      <dgm:prSet presAssocID="{CA3B1C64-02FF-493D-A676-D460D125980C}" presName="negativeSpace" presStyleCnt="0"/>
      <dgm:spPr/>
    </dgm:pt>
    <dgm:pt modelId="{B23AA060-26A7-4D31-BD9B-D1DB2A484D36}" type="pres">
      <dgm:prSet presAssocID="{CA3B1C64-02FF-493D-A676-D460D125980C}" presName="childText" presStyleLbl="conFgAcc1" presStyleIdx="0" presStyleCnt="3">
        <dgm:presLayoutVars>
          <dgm:bulletEnabled val="1"/>
        </dgm:presLayoutVars>
      </dgm:prSet>
      <dgm:spPr>
        <a:solidFill>
          <a:srgbClr val="92D050">
            <a:alpha val="90000"/>
          </a:srgbClr>
        </a:solidFill>
      </dgm:spPr>
    </dgm:pt>
    <dgm:pt modelId="{1E80A782-C127-4DE3-9786-A6703D443046}" type="pres">
      <dgm:prSet presAssocID="{CA9794CD-7204-47CF-ABE1-D528548EF127}" presName="spaceBetweenRectangles" presStyleCnt="0"/>
      <dgm:spPr/>
    </dgm:pt>
    <dgm:pt modelId="{D3A5C017-D388-447B-8C61-78C14BCC6BE1}" type="pres">
      <dgm:prSet presAssocID="{5AB05E68-A9E9-41E2-B32D-5235C179F0B1}" presName="parentLin" presStyleCnt="0"/>
      <dgm:spPr/>
    </dgm:pt>
    <dgm:pt modelId="{B1D9647E-F99D-499F-B57C-8CA30643D4D3}" type="pres">
      <dgm:prSet presAssocID="{5AB05E68-A9E9-41E2-B32D-5235C179F0B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7BA5F73-86C9-4D41-BC56-1A7352977097}" type="pres">
      <dgm:prSet presAssocID="{5AB05E68-A9E9-41E2-B32D-5235C179F0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33D42-0D0F-431B-8546-5DEBB634C7DD}" type="pres">
      <dgm:prSet presAssocID="{5AB05E68-A9E9-41E2-B32D-5235C179F0B1}" presName="negativeSpace" presStyleCnt="0"/>
      <dgm:spPr/>
    </dgm:pt>
    <dgm:pt modelId="{5D218AA5-1417-474A-9FA0-8587EF3E1109}" type="pres">
      <dgm:prSet presAssocID="{5AB05E68-A9E9-41E2-B32D-5235C179F0B1}" presName="childText" presStyleLbl="conFgAcc1" presStyleIdx="1" presStyleCnt="3">
        <dgm:presLayoutVars>
          <dgm:bulletEnabled val="1"/>
        </dgm:presLayoutVars>
      </dgm:prSet>
      <dgm:spPr>
        <a:solidFill>
          <a:srgbClr val="92D050">
            <a:alpha val="90000"/>
          </a:srgbClr>
        </a:solidFill>
      </dgm:spPr>
    </dgm:pt>
    <dgm:pt modelId="{38B10721-F5E6-4FA7-9858-FA6E55D5E378}" type="pres">
      <dgm:prSet presAssocID="{683F9BD3-76D6-4C09-9669-888B8D57D22B}" presName="spaceBetweenRectangles" presStyleCnt="0"/>
      <dgm:spPr/>
    </dgm:pt>
    <dgm:pt modelId="{561CABE3-DB73-48D3-BFB8-39A886DC9E1E}" type="pres">
      <dgm:prSet presAssocID="{67263B70-1C9C-4B77-8591-D5A5A1727184}" presName="parentLin" presStyleCnt="0"/>
      <dgm:spPr/>
    </dgm:pt>
    <dgm:pt modelId="{2604FB23-B9AE-43BC-811A-2E1C6901D5B8}" type="pres">
      <dgm:prSet presAssocID="{67263B70-1C9C-4B77-8591-D5A5A172718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9AA9B6B-D1A7-4050-A8EE-BB66D5C1310B}" type="pres">
      <dgm:prSet presAssocID="{67263B70-1C9C-4B77-8591-D5A5A17271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0D579-4FF4-4412-A451-195E00B3DDF2}" type="pres">
      <dgm:prSet presAssocID="{67263B70-1C9C-4B77-8591-D5A5A1727184}" presName="negativeSpace" presStyleCnt="0"/>
      <dgm:spPr/>
    </dgm:pt>
    <dgm:pt modelId="{B43B0B69-738C-4FF9-BDE9-97AC4F88A2B6}" type="pres">
      <dgm:prSet presAssocID="{67263B70-1C9C-4B77-8591-D5A5A1727184}" presName="childText" presStyleLbl="conFgAcc1" presStyleIdx="2" presStyleCnt="3">
        <dgm:presLayoutVars>
          <dgm:bulletEnabled val="1"/>
        </dgm:presLayoutVars>
      </dgm:prSet>
      <dgm:spPr>
        <a:solidFill>
          <a:srgbClr val="92D050">
            <a:alpha val="90000"/>
          </a:srgbClr>
        </a:solidFill>
      </dgm:spPr>
    </dgm:pt>
  </dgm:ptLst>
  <dgm:cxnLst>
    <dgm:cxn modelId="{A6D2334B-E335-45E6-A827-09EDE3D3A2C4}" type="presOf" srcId="{B0512D34-6628-4691-9C06-9B3FB38F6752}" destId="{B8E299CE-6D4C-4150-B038-0D9AA874C1A3}" srcOrd="0" destOrd="0" presId="urn:microsoft.com/office/officeart/2005/8/layout/list1"/>
    <dgm:cxn modelId="{67EC4874-E012-4F7D-887D-944BCA34D6C5}" srcId="{B0512D34-6628-4691-9C06-9B3FB38F6752}" destId="{67263B70-1C9C-4B77-8591-D5A5A1727184}" srcOrd="2" destOrd="0" parTransId="{8B2A8534-3365-425D-8CE1-E9AA23919C6F}" sibTransId="{601641E9-2C04-4A12-B552-E468115EBA55}"/>
    <dgm:cxn modelId="{7435E570-FA67-4457-A7FA-B28728FA4858}" type="presOf" srcId="{67263B70-1C9C-4B77-8591-D5A5A1727184}" destId="{2604FB23-B9AE-43BC-811A-2E1C6901D5B8}" srcOrd="0" destOrd="0" presId="urn:microsoft.com/office/officeart/2005/8/layout/list1"/>
    <dgm:cxn modelId="{1A383CA3-79B9-4391-8756-A7E0148A148D}" type="presOf" srcId="{CA3B1C64-02FF-493D-A676-D460D125980C}" destId="{0D42E5B5-FD0E-4769-A4FC-516AD5FB4732}" srcOrd="1" destOrd="0" presId="urn:microsoft.com/office/officeart/2005/8/layout/list1"/>
    <dgm:cxn modelId="{83396133-67A4-45D4-81A6-910ED243E756}" type="presOf" srcId="{5AB05E68-A9E9-41E2-B32D-5235C179F0B1}" destId="{A7BA5F73-86C9-4D41-BC56-1A7352977097}" srcOrd="1" destOrd="0" presId="urn:microsoft.com/office/officeart/2005/8/layout/list1"/>
    <dgm:cxn modelId="{7CD2C436-0C3D-46EF-B26B-6349BC15DC6A}" type="presOf" srcId="{67263B70-1C9C-4B77-8591-D5A5A1727184}" destId="{79AA9B6B-D1A7-4050-A8EE-BB66D5C1310B}" srcOrd="1" destOrd="0" presId="urn:microsoft.com/office/officeart/2005/8/layout/list1"/>
    <dgm:cxn modelId="{CFC39BB5-A04F-4D23-83B7-ACFF4320AAC1}" type="presOf" srcId="{CA3B1C64-02FF-493D-A676-D460D125980C}" destId="{F3D8364F-3B90-4C09-AE24-64BE6A702885}" srcOrd="0" destOrd="0" presId="urn:microsoft.com/office/officeart/2005/8/layout/list1"/>
    <dgm:cxn modelId="{40387ADF-5FB2-4F9D-A4A5-52A293ABB07E}" type="presOf" srcId="{5AB05E68-A9E9-41E2-B32D-5235C179F0B1}" destId="{B1D9647E-F99D-499F-B57C-8CA30643D4D3}" srcOrd="0" destOrd="0" presId="urn:microsoft.com/office/officeart/2005/8/layout/list1"/>
    <dgm:cxn modelId="{C619BA84-E6AB-43E2-93DB-FF6277825F2F}" srcId="{B0512D34-6628-4691-9C06-9B3FB38F6752}" destId="{5AB05E68-A9E9-41E2-B32D-5235C179F0B1}" srcOrd="1" destOrd="0" parTransId="{04CA3D73-3950-473C-AFFF-A85763218A05}" sibTransId="{683F9BD3-76D6-4C09-9669-888B8D57D22B}"/>
    <dgm:cxn modelId="{D1729257-82F0-4420-92A2-6EF3FAB4B1F4}" srcId="{B0512D34-6628-4691-9C06-9B3FB38F6752}" destId="{CA3B1C64-02FF-493D-A676-D460D125980C}" srcOrd="0" destOrd="0" parTransId="{FC79F6A5-8F35-4300-AC30-308C6FAEF586}" sibTransId="{CA9794CD-7204-47CF-ABE1-D528548EF127}"/>
    <dgm:cxn modelId="{64180471-21BF-4044-9770-2DDF00D486F2}" type="presParOf" srcId="{B8E299CE-6D4C-4150-B038-0D9AA874C1A3}" destId="{410F1739-D79C-4BF8-9600-7544F13C7080}" srcOrd="0" destOrd="0" presId="urn:microsoft.com/office/officeart/2005/8/layout/list1"/>
    <dgm:cxn modelId="{A96047CB-4E8C-43B1-8039-C187B0AEB9D6}" type="presParOf" srcId="{410F1739-D79C-4BF8-9600-7544F13C7080}" destId="{F3D8364F-3B90-4C09-AE24-64BE6A702885}" srcOrd="0" destOrd="0" presId="urn:microsoft.com/office/officeart/2005/8/layout/list1"/>
    <dgm:cxn modelId="{3C59B6C3-C664-45B4-9E41-3325666A0670}" type="presParOf" srcId="{410F1739-D79C-4BF8-9600-7544F13C7080}" destId="{0D42E5B5-FD0E-4769-A4FC-516AD5FB4732}" srcOrd="1" destOrd="0" presId="urn:microsoft.com/office/officeart/2005/8/layout/list1"/>
    <dgm:cxn modelId="{554C2870-0BFF-4E8C-A89C-0400AC76BA82}" type="presParOf" srcId="{B8E299CE-6D4C-4150-B038-0D9AA874C1A3}" destId="{EE7DD4B4-A58F-4CD0-9061-E2362F38890A}" srcOrd="1" destOrd="0" presId="urn:microsoft.com/office/officeart/2005/8/layout/list1"/>
    <dgm:cxn modelId="{BED35E9B-8BAC-4E07-8BB4-8632191B74D7}" type="presParOf" srcId="{B8E299CE-6D4C-4150-B038-0D9AA874C1A3}" destId="{B23AA060-26A7-4D31-BD9B-D1DB2A484D36}" srcOrd="2" destOrd="0" presId="urn:microsoft.com/office/officeart/2005/8/layout/list1"/>
    <dgm:cxn modelId="{3D50A34B-DB31-428A-B625-775BA3E91125}" type="presParOf" srcId="{B8E299CE-6D4C-4150-B038-0D9AA874C1A3}" destId="{1E80A782-C127-4DE3-9786-A6703D443046}" srcOrd="3" destOrd="0" presId="urn:microsoft.com/office/officeart/2005/8/layout/list1"/>
    <dgm:cxn modelId="{C1D1C0F2-565F-4610-B274-29C3C76571C3}" type="presParOf" srcId="{B8E299CE-6D4C-4150-B038-0D9AA874C1A3}" destId="{D3A5C017-D388-447B-8C61-78C14BCC6BE1}" srcOrd="4" destOrd="0" presId="urn:microsoft.com/office/officeart/2005/8/layout/list1"/>
    <dgm:cxn modelId="{D49012AB-D949-4F12-A691-0C664ABBA022}" type="presParOf" srcId="{D3A5C017-D388-447B-8C61-78C14BCC6BE1}" destId="{B1D9647E-F99D-499F-B57C-8CA30643D4D3}" srcOrd="0" destOrd="0" presId="urn:microsoft.com/office/officeart/2005/8/layout/list1"/>
    <dgm:cxn modelId="{22B67BFD-F235-475C-9AC3-691948B914C5}" type="presParOf" srcId="{D3A5C017-D388-447B-8C61-78C14BCC6BE1}" destId="{A7BA5F73-86C9-4D41-BC56-1A7352977097}" srcOrd="1" destOrd="0" presId="urn:microsoft.com/office/officeart/2005/8/layout/list1"/>
    <dgm:cxn modelId="{8FF90DDE-3E51-4263-91B3-D2E9A57BC7D2}" type="presParOf" srcId="{B8E299CE-6D4C-4150-B038-0D9AA874C1A3}" destId="{40533D42-0D0F-431B-8546-5DEBB634C7DD}" srcOrd="5" destOrd="0" presId="urn:microsoft.com/office/officeart/2005/8/layout/list1"/>
    <dgm:cxn modelId="{43C8A424-85C5-404E-9CC6-9A2188389D5E}" type="presParOf" srcId="{B8E299CE-6D4C-4150-B038-0D9AA874C1A3}" destId="{5D218AA5-1417-474A-9FA0-8587EF3E1109}" srcOrd="6" destOrd="0" presId="urn:microsoft.com/office/officeart/2005/8/layout/list1"/>
    <dgm:cxn modelId="{D600EB6C-D7EB-4006-9C90-60160FA5FD9D}" type="presParOf" srcId="{B8E299CE-6D4C-4150-B038-0D9AA874C1A3}" destId="{38B10721-F5E6-4FA7-9858-FA6E55D5E378}" srcOrd="7" destOrd="0" presId="urn:microsoft.com/office/officeart/2005/8/layout/list1"/>
    <dgm:cxn modelId="{5E4EA044-92E6-4911-9CC8-5D85EFFCB45E}" type="presParOf" srcId="{B8E299CE-6D4C-4150-B038-0D9AA874C1A3}" destId="{561CABE3-DB73-48D3-BFB8-39A886DC9E1E}" srcOrd="8" destOrd="0" presId="urn:microsoft.com/office/officeart/2005/8/layout/list1"/>
    <dgm:cxn modelId="{5ABE8BCB-0C10-42F8-AAB9-58C6BA46C447}" type="presParOf" srcId="{561CABE3-DB73-48D3-BFB8-39A886DC9E1E}" destId="{2604FB23-B9AE-43BC-811A-2E1C6901D5B8}" srcOrd="0" destOrd="0" presId="urn:microsoft.com/office/officeart/2005/8/layout/list1"/>
    <dgm:cxn modelId="{3C9A1D3E-F22A-4823-B071-AB8A3DE1B558}" type="presParOf" srcId="{561CABE3-DB73-48D3-BFB8-39A886DC9E1E}" destId="{79AA9B6B-D1A7-4050-A8EE-BB66D5C1310B}" srcOrd="1" destOrd="0" presId="urn:microsoft.com/office/officeart/2005/8/layout/list1"/>
    <dgm:cxn modelId="{0F864A4F-4C7F-4772-B96C-E96F088D028B}" type="presParOf" srcId="{B8E299CE-6D4C-4150-B038-0D9AA874C1A3}" destId="{97B0D579-4FF4-4412-A451-195E00B3DDF2}" srcOrd="9" destOrd="0" presId="urn:microsoft.com/office/officeart/2005/8/layout/list1"/>
    <dgm:cxn modelId="{5251A864-367B-49CB-B5D2-0D3EDA74AC2D}" type="presParOf" srcId="{B8E299CE-6D4C-4150-B038-0D9AA874C1A3}" destId="{B43B0B69-738C-4FF9-BDE9-97AC4F88A2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0.01814</cdr:x>
      <cdr:y>0</cdr:y>
    </cdr:from>
    <cdr:to>
      <cdr:x>0.22656</cdr:x>
      <cdr:y>0.05819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574" y="0"/>
          <a:ext cx="1316404" cy="320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600" b="1" dirty="0" smtClean="0">
              <a:latin typeface="Trebuchet MS" panose="020B0603020202020204" pitchFamily="34" charset="0"/>
            </a:rPr>
            <a:t>млн рублей</a:t>
          </a:r>
          <a:endParaRPr lang="ru-RU" sz="1600" b="1" dirty="0">
            <a:latin typeface="Trebuchet MS" panose="020B0603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0.57605</cdr:x>
      <cdr:y>0.86442</cdr:y>
    </cdr:from>
    <cdr:to>
      <cdr:x>0.9572</cdr:x>
      <cdr:y>0.9422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819728" y="4745580"/>
          <a:ext cx="4512324" cy="427002"/>
        </a:xfrm>
        <a:prstGeom xmlns:a="http://schemas.openxmlformats.org/drawingml/2006/main" prst="rect">
          <a:avLst/>
        </a:prstGeom>
        <a:solidFill xmlns:a="http://schemas.openxmlformats.org/drawingml/2006/main">
          <a:srgbClr val="FFD13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  <a:latin typeface="Trebuchet MS" panose="020B0603020202020204" pitchFamily="34" charset="0"/>
            </a:rPr>
            <a:t>национальные проекты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0.67152</cdr:x>
      <cdr:y>0.03537</cdr:y>
    </cdr:from>
    <cdr:to>
      <cdr:x>0.927</cdr:x>
      <cdr:y>0.11234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456022" y="197095"/>
          <a:ext cx="2075654" cy="428947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  <a:latin typeface="Trebuchet MS" panose="020B0603020202020204" pitchFamily="34" charset="0"/>
            </a:rPr>
            <a:t>госпрограммы</a:t>
          </a:r>
          <a:endParaRPr lang="ru-RU" sz="2000" b="1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0.46183</cdr:x>
      <cdr:y>0.45472</cdr:y>
    </cdr:from>
    <cdr:to>
      <cdr:x>0.75914</cdr:x>
      <cdr:y>0.54528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24578" y="2068174"/>
          <a:ext cx="1625271" cy="41189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latin typeface="Trebuchet MS" panose="020B0603020202020204" pitchFamily="34" charset="0"/>
            </a:rPr>
            <a:t>БЮДЖЕТ</a:t>
          </a:r>
          <a:endParaRPr lang="ru-RU" sz="2800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0.29938</cdr:x>
      <cdr:y>0.2315</cdr:y>
    </cdr:from>
    <cdr:to>
      <cdr:x>0.46341</cdr:x>
      <cdr:y>0.31136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636568" y="1052898"/>
          <a:ext cx="896679" cy="36325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  <a:latin typeface="Trebuchet MS" panose="020B0603020202020204" pitchFamily="34" charset="0"/>
            </a:rPr>
            <a:t>29,3 %</a:t>
          </a:r>
          <a:endParaRPr lang="ru-RU" sz="2000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0.02425</cdr:x>
      <cdr:y>0</cdr:y>
    </cdr:from>
    <cdr:to>
      <cdr:x>0.56978</cdr:x>
      <cdr:y>0.13301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52400" y="0"/>
          <a:ext cx="3428994" cy="67653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0.14963</cdr:x>
      <cdr:y>0.32922</cdr:y>
    </cdr:from>
    <cdr:to>
      <cdr:x>0.17447</cdr:x>
      <cdr:y>0.34786</cdr:y>
    </cdr:to>
    <cdr:sp macro="" textlink="">
      <cdr:nvSpPr>
        <cdr:cNvPr id="2" name="Блок-схема: узел 1"/>
        <cdr:cNvSpPr/>
      </cdr:nvSpPr>
      <cdr:spPr>
        <a:xfrm xmlns:a="http://schemas.openxmlformats.org/drawingml/2006/main" flipV="1">
          <a:off x="631248" y="1791794"/>
          <a:ext cx="104775" cy="101429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0.39122</cdr:x>
      <cdr:y>0.45496</cdr:y>
    </cdr:from>
    <cdr:to>
      <cdr:x>0.41605</cdr:x>
      <cdr:y>0.4736</cdr:y>
    </cdr:to>
    <cdr:sp macro="" textlink="">
      <cdr:nvSpPr>
        <cdr:cNvPr id="3" name="Блок-схема: узел 2"/>
        <cdr:cNvSpPr/>
      </cdr:nvSpPr>
      <cdr:spPr>
        <a:xfrm xmlns:a="http://schemas.openxmlformats.org/drawingml/2006/main" flipV="1">
          <a:off x="1650423" y="2476153"/>
          <a:ext cx="104775" cy="101429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0.61361</cdr:x>
      <cdr:y>0.37262</cdr:y>
    </cdr:from>
    <cdr:to>
      <cdr:x>0.6328</cdr:x>
      <cdr:y>0.3931</cdr:y>
    </cdr:to>
    <cdr:sp macro="" textlink="">
      <cdr:nvSpPr>
        <cdr:cNvPr id="4" name="Блок-схема: узел 3"/>
        <cdr:cNvSpPr/>
      </cdr:nvSpPr>
      <cdr:spPr>
        <a:xfrm xmlns:a="http://schemas.openxmlformats.org/drawingml/2006/main">
          <a:off x="2588636" y="2028011"/>
          <a:ext cx="80961" cy="111421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0.86535</cdr:x>
      <cdr:y>0.23472</cdr:y>
    </cdr:from>
    <cdr:to>
      <cdr:x>0.89019</cdr:x>
      <cdr:y>0.25335</cdr:y>
    </cdr:to>
    <cdr:sp macro="" textlink="">
      <cdr:nvSpPr>
        <cdr:cNvPr id="5" name="Блок-схема: узел 4"/>
        <cdr:cNvSpPr/>
      </cdr:nvSpPr>
      <cdr:spPr>
        <a:xfrm xmlns:a="http://schemas.openxmlformats.org/drawingml/2006/main" flipV="1">
          <a:off x="3650672" y="1277444"/>
          <a:ext cx="104775" cy="101429"/>
        </a:xfrm>
        <a:prstGeom xmlns:a="http://schemas.openxmlformats.org/drawingml/2006/main" prst="flowChartConnector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849BD-E875-43A0-B966-9863ACD56A6E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C797-E7FC-4A9B-A533-D3A5B7FE2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1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EC797-E7FC-4A9B-A533-D3A5B7FE2C8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0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EC797-E7FC-4A9B-A533-D3A5B7FE2C8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47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EC797-E7FC-4A9B-A533-D3A5B7FE2C8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82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35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7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7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8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4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2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60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6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18.11.2019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BFF1-C509-4CE3-BD72-4D9EC343E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3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5"/>
            <a:ext cx="11838709" cy="130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 descr="Герб обл полны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8" y="394855"/>
            <a:ext cx="792088" cy="112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0304" y="682752"/>
            <a:ext cx="1003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>
                <a:solidFill>
                  <a:schemeClr val="bg1"/>
                </a:solidFill>
                <a:latin typeface="Trebuchet MS" panose="020B0603020202020204" pitchFamily="34" charset="0"/>
              </a:rPr>
              <a:t>Счетная палата  Тульской </a:t>
            </a:r>
            <a:r>
              <a:rPr lang="ru-RU" sz="3600" b="1" cap="all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области</a:t>
            </a:r>
            <a:endParaRPr lang="ru-RU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5581" y="2235814"/>
            <a:ext cx="117103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rebuchet MS" panose="020B0603020202020204" pitchFamily="34" charset="0"/>
              </a:rPr>
              <a:t>Заключение счетной палаты Тульской области на проект закона «О бюджете Тульской области на 2020 год и на плановый период 2021 и 2022 годов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558558"/>
            <a:ext cx="1210962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200" b="1" dirty="0">
                <a:ln w="0"/>
                <a:latin typeface="Trebuchet MS" panose="020B0603020202020204" pitchFamily="34" charset="0"/>
              </a:rPr>
              <a:t>Юдин Владимир Евгеньевич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>
                <a:ln w="0"/>
                <a:latin typeface="Trebuchet MS" panose="020B0603020202020204" pitchFamily="34" charset="0"/>
              </a:rPr>
              <a:t>председатель счетной палаты Тульской области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1970" y="5301469"/>
            <a:ext cx="12109622" cy="411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5"/>
            <a:ext cx="11838709" cy="117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7426" y="523817"/>
            <a:ext cx="11838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СООТВЕТСТВИЕ ОСНОВНЫХ ПАРАМЕТРОВ БЮДЖЕТА ЗАКОНОДАТЕЛЬСТВУ РФ </a:t>
            </a:r>
            <a:endParaRPr lang="ru-RU" sz="3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97426" y="1643403"/>
            <a:ext cx="11768526" cy="5079365"/>
            <a:chOff x="1323327" y="1751841"/>
            <a:chExt cx="7849565" cy="499832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2" name="Полилиния 11"/>
            <p:cNvSpPr/>
            <p:nvPr/>
          </p:nvSpPr>
          <p:spPr>
            <a:xfrm>
              <a:off x="1349796" y="1751841"/>
              <a:ext cx="2591092" cy="2370109"/>
            </a:xfrm>
            <a:custGeom>
              <a:avLst/>
              <a:gdLst>
                <a:gd name="connsiteX0" fmla="*/ 0 w 3294907"/>
                <a:gd name="connsiteY0" fmla="*/ 141316 h 1413160"/>
                <a:gd name="connsiteX1" fmla="*/ 141316 w 3294907"/>
                <a:gd name="connsiteY1" fmla="*/ 0 h 1413160"/>
                <a:gd name="connsiteX2" fmla="*/ 3153591 w 3294907"/>
                <a:gd name="connsiteY2" fmla="*/ 0 h 1413160"/>
                <a:gd name="connsiteX3" fmla="*/ 3294907 w 3294907"/>
                <a:gd name="connsiteY3" fmla="*/ 141316 h 1413160"/>
                <a:gd name="connsiteX4" fmla="*/ 3294907 w 3294907"/>
                <a:gd name="connsiteY4" fmla="*/ 1271844 h 1413160"/>
                <a:gd name="connsiteX5" fmla="*/ 3153591 w 3294907"/>
                <a:gd name="connsiteY5" fmla="*/ 1413160 h 1413160"/>
                <a:gd name="connsiteX6" fmla="*/ 141316 w 3294907"/>
                <a:gd name="connsiteY6" fmla="*/ 1413160 h 1413160"/>
                <a:gd name="connsiteX7" fmla="*/ 0 w 3294907"/>
                <a:gd name="connsiteY7" fmla="*/ 1271844 h 1413160"/>
                <a:gd name="connsiteX8" fmla="*/ 0 w 3294907"/>
                <a:gd name="connsiteY8" fmla="*/ 141316 h 141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4907" h="1413160">
                  <a:moveTo>
                    <a:pt x="0" y="141316"/>
                  </a:moveTo>
                  <a:cubicBezTo>
                    <a:pt x="0" y="63269"/>
                    <a:pt x="63269" y="0"/>
                    <a:pt x="141316" y="0"/>
                  </a:cubicBezTo>
                  <a:lnTo>
                    <a:pt x="3153591" y="0"/>
                  </a:lnTo>
                  <a:cubicBezTo>
                    <a:pt x="3231638" y="0"/>
                    <a:pt x="3294907" y="63269"/>
                    <a:pt x="3294907" y="141316"/>
                  </a:cubicBezTo>
                  <a:lnTo>
                    <a:pt x="3294907" y="1271844"/>
                  </a:lnTo>
                  <a:cubicBezTo>
                    <a:pt x="3294907" y="1349891"/>
                    <a:pt x="3231638" y="1413160"/>
                    <a:pt x="3153591" y="1413160"/>
                  </a:cubicBezTo>
                  <a:lnTo>
                    <a:pt x="141316" y="1413160"/>
                  </a:lnTo>
                  <a:cubicBezTo>
                    <a:pt x="63269" y="1413160"/>
                    <a:pt x="0" y="1349891"/>
                    <a:pt x="0" y="1271844"/>
                  </a:cubicBezTo>
                  <a:lnTo>
                    <a:pt x="0" y="141316"/>
                  </a:lnTo>
                  <a:close/>
                </a:path>
              </a:pathLst>
            </a:custGeom>
            <a:ln>
              <a:solidFill>
                <a:srgbClr val="92D05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383" tIns="437673" rIns="1072855" bIns="84383" numCol="1" spcCol="1270" anchor="t" anchorCtr="0">
              <a:noAutofit/>
            </a:bodyPr>
            <a:lstStyle/>
            <a:p>
              <a:pPr marL="0" lvl="1" algn="just" defTabSz="622300">
                <a:spcBef>
                  <a:spcPct val="0"/>
                </a:spcBef>
              </a:pPr>
              <a:endParaRPr lang="ru-RU" sz="1400" kern="1200" dirty="0">
                <a:latin typeface="Trebuchet MS" panose="020B0603020202020204" pitchFamily="34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764152" y="1751842"/>
              <a:ext cx="2408740" cy="2290474"/>
            </a:xfrm>
            <a:custGeom>
              <a:avLst/>
              <a:gdLst>
                <a:gd name="connsiteX0" fmla="*/ 0 w 2181566"/>
                <a:gd name="connsiteY0" fmla="*/ 141316 h 1413160"/>
                <a:gd name="connsiteX1" fmla="*/ 141316 w 2181566"/>
                <a:gd name="connsiteY1" fmla="*/ 0 h 1413160"/>
                <a:gd name="connsiteX2" fmla="*/ 2040250 w 2181566"/>
                <a:gd name="connsiteY2" fmla="*/ 0 h 1413160"/>
                <a:gd name="connsiteX3" fmla="*/ 2181566 w 2181566"/>
                <a:gd name="connsiteY3" fmla="*/ 141316 h 1413160"/>
                <a:gd name="connsiteX4" fmla="*/ 2181566 w 2181566"/>
                <a:gd name="connsiteY4" fmla="*/ 1271844 h 1413160"/>
                <a:gd name="connsiteX5" fmla="*/ 2040250 w 2181566"/>
                <a:gd name="connsiteY5" fmla="*/ 1413160 h 1413160"/>
                <a:gd name="connsiteX6" fmla="*/ 141316 w 2181566"/>
                <a:gd name="connsiteY6" fmla="*/ 1413160 h 1413160"/>
                <a:gd name="connsiteX7" fmla="*/ 0 w 2181566"/>
                <a:gd name="connsiteY7" fmla="*/ 1271844 h 1413160"/>
                <a:gd name="connsiteX8" fmla="*/ 0 w 2181566"/>
                <a:gd name="connsiteY8" fmla="*/ 141316 h 141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566" h="1413160">
                  <a:moveTo>
                    <a:pt x="0" y="141316"/>
                  </a:moveTo>
                  <a:cubicBezTo>
                    <a:pt x="0" y="63269"/>
                    <a:pt x="63269" y="0"/>
                    <a:pt x="141316" y="0"/>
                  </a:cubicBezTo>
                  <a:lnTo>
                    <a:pt x="2040250" y="0"/>
                  </a:lnTo>
                  <a:cubicBezTo>
                    <a:pt x="2118297" y="0"/>
                    <a:pt x="2181566" y="63269"/>
                    <a:pt x="2181566" y="141316"/>
                  </a:cubicBezTo>
                  <a:lnTo>
                    <a:pt x="2181566" y="1271844"/>
                  </a:lnTo>
                  <a:cubicBezTo>
                    <a:pt x="2181566" y="1349891"/>
                    <a:pt x="2118297" y="1413160"/>
                    <a:pt x="2040250" y="1413160"/>
                  </a:cubicBezTo>
                  <a:lnTo>
                    <a:pt x="141316" y="1413160"/>
                  </a:lnTo>
                  <a:cubicBezTo>
                    <a:pt x="63269" y="1413160"/>
                    <a:pt x="0" y="1349891"/>
                    <a:pt x="0" y="1271844"/>
                  </a:cubicBezTo>
                  <a:lnTo>
                    <a:pt x="0" y="141316"/>
                  </a:lnTo>
                  <a:close/>
                </a:path>
              </a:pathLst>
            </a:custGeom>
            <a:ln>
              <a:solidFill>
                <a:srgbClr val="92D05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1243" tIns="156773" rIns="156773" bIns="510063" numCol="1" spcCol="1270" anchor="t" anchorCtr="0">
              <a:noAutofit/>
            </a:bodyPr>
            <a:lstStyle/>
            <a:p>
              <a:pPr marL="0" lvl="1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6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323327" y="4281395"/>
              <a:ext cx="2644029" cy="2468770"/>
            </a:xfrm>
            <a:custGeom>
              <a:avLst/>
              <a:gdLst>
                <a:gd name="connsiteX0" fmla="*/ 0 w 2181566"/>
                <a:gd name="connsiteY0" fmla="*/ 141316 h 1413160"/>
                <a:gd name="connsiteX1" fmla="*/ 141316 w 2181566"/>
                <a:gd name="connsiteY1" fmla="*/ 0 h 1413160"/>
                <a:gd name="connsiteX2" fmla="*/ 2040250 w 2181566"/>
                <a:gd name="connsiteY2" fmla="*/ 0 h 1413160"/>
                <a:gd name="connsiteX3" fmla="*/ 2181566 w 2181566"/>
                <a:gd name="connsiteY3" fmla="*/ 141316 h 1413160"/>
                <a:gd name="connsiteX4" fmla="*/ 2181566 w 2181566"/>
                <a:gd name="connsiteY4" fmla="*/ 1271844 h 1413160"/>
                <a:gd name="connsiteX5" fmla="*/ 2040250 w 2181566"/>
                <a:gd name="connsiteY5" fmla="*/ 1413160 h 1413160"/>
                <a:gd name="connsiteX6" fmla="*/ 141316 w 2181566"/>
                <a:gd name="connsiteY6" fmla="*/ 1413160 h 1413160"/>
                <a:gd name="connsiteX7" fmla="*/ 0 w 2181566"/>
                <a:gd name="connsiteY7" fmla="*/ 1271844 h 1413160"/>
                <a:gd name="connsiteX8" fmla="*/ 0 w 2181566"/>
                <a:gd name="connsiteY8" fmla="*/ 141316 h 141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566" h="1413160">
                  <a:moveTo>
                    <a:pt x="0" y="141316"/>
                  </a:moveTo>
                  <a:cubicBezTo>
                    <a:pt x="0" y="63269"/>
                    <a:pt x="63269" y="0"/>
                    <a:pt x="141316" y="0"/>
                  </a:cubicBezTo>
                  <a:lnTo>
                    <a:pt x="2040250" y="0"/>
                  </a:lnTo>
                  <a:cubicBezTo>
                    <a:pt x="2118297" y="0"/>
                    <a:pt x="2181566" y="63269"/>
                    <a:pt x="2181566" y="141316"/>
                  </a:cubicBezTo>
                  <a:lnTo>
                    <a:pt x="2181566" y="1271844"/>
                  </a:lnTo>
                  <a:cubicBezTo>
                    <a:pt x="2181566" y="1349891"/>
                    <a:pt x="2118297" y="1413160"/>
                    <a:pt x="2040250" y="1413160"/>
                  </a:cubicBezTo>
                  <a:lnTo>
                    <a:pt x="141316" y="1413160"/>
                  </a:lnTo>
                  <a:cubicBezTo>
                    <a:pt x="63269" y="1413160"/>
                    <a:pt x="0" y="1349891"/>
                    <a:pt x="0" y="1271844"/>
                  </a:cubicBezTo>
                  <a:lnTo>
                    <a:pt x="0" y="141316"/>
                  </a:lnTo>
                  <a:close/>
                </a:path>
              </a:pathLst>
            </a:custGeom>
            <a:ln>
              <a:solidFill>
                <a:srgbClr val="92D05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773" tIns="156773" rIns="811243" bIns="510063" numCol="1" spcCol="1270" anchor="t" anchorCtr="0">
              <a:noAutofit/>
            </a:bodyPr>
            <a:lstStyle/>
            <a:p>
              <a:pPr marL="0" lvl="1" indent="-114300" algn="just" defTabSz="622300">
                <a:lnSpc>
                  <a:spcPct val="90000"/>
                </a:lnSpc>
                <a:spcBef>
                  <a:spcPct val="0"/>
                </a:spcBef>
                <a:buChar char="••"/>
              </a:pPr>
              <a:r>
                <a:rPr lang="ru-RU" sz="1400" b="1" i="1" u="sng" dirty="0">
                  <a:latin typeface="Trebuchet MS" panose="020B0603020202020204" pitchFamily="34" charset="0"/>
                </a:rPr>
                <a:t>2020 год</a:t>
              </a:r>
              <a:r>
                <a:rPr lang="ru-RU" sz="1400" b="1" i="1" dirty="0">
                  <a:latin typeface="Trebuchet MS" panose="020B0603020202020204" pitchFamily="34" charset="0"/>
                </a:rPr>
                <a:t> - 81 </a:t>
              </a:r>
              <a:r>
                <a:rPr lang="ru-RU" sz="1400" b="1" i="1" dirty="0" smtClean="0">
                  <a:latin typeface="Trebuchet MS" panose="020B0603020202020204" pitchFamily="34" charset="0"/>
                </a:rPr>
                <a:t>203,2 млн. </a:t>
              </a:r>
              <a:r>
                <a:rPr lang="ru-RU" sz="1400" b="1" i="1" dirty="0">
                  <a:latin typeface="Trebuchet MS" panose="020B0603020202020204" pitchFamily="34" charset="0"/>
                </a:rPr>
                <a:t>рублей, что </a:t>
              </a:r>
              <a:r>
                <a:rPr lang="ru-RU" sz="1400" b="1" i="1" dirty="0" smtClean="0">
                  <a:latin typeface="Trebuchet MS" panose="020B0603020202020204" pitchFamily="34" charset="0"/>
                </a:rPr>
                <a:t>на 1,4%   ожидаемого </a:t>
              </a:r>
              <a:r>
                <a:rPr lang="ru-RU" sz="1400" b="1" i="1" dirty="0">
                  <a:latin typeface="Trebuchet MS" panose="020B0603020202020204" pitchFamily="34" charset="0"/>
                </a:rPr>
                <a:t>исполнения в 2019 году;</a:t>
              </a:r>
            </a:p>
            <a:p>
              <a:pPr marL="0" lvl="1" algn="just" defTabSz="622300">
                <a:lnSpc>
                  <a:spcPct val="90000"/>
                </a:lnSpc>
                <a:spcBef>
                  <a:spcPct val="0"/>
                </a:spcBef>
              </a:pPr>
              <a:endParaRPr lang="ru-RU" sz="1400" b="1" dirty="0">
                <a:latin typeface="Trebuchet MS" panose="020B0603020202020204" pitchFamily="34" charset="0"/>
              </a:endParaRPr>
            </a:p>
            <a:p>
              <a:pPr marL="0" lvl="1" indent="-114300" algn="just" defTabSz="622300">
                <a:lnSpc>
                  <a:spcPct val="90000"/>
                </a:lnSpc>
                <a:spcBef>
                  <a:spcPct val="0"/>
                </a:spcBef>
                <a:buChar char="••"/>
              </a:pPr>
              <a:r>
                <a:rPr lang="ru-RU" sz="1400" b="1" i="1" u="sng" dirty="0">
                  <a:latin typeface="Trebuchet MS" panose="020B0603020202020204" pitchFamily="34" charset="0"/>
                </a:rPr>
                <a:t> 2021 год</a:t>
              </a:r>
              <a:r>
                <a:rPr lang="ru-RU" sz="1400" b="1" i="1" dirty="0">
                  <a:latin typeface="Trebuchet MS" panose="020B0603020202020204" pitchFamily="34" charset="0"/>
                </a:rPr>
                <a:t> - 85 </a:t>
              </a:r>
              <a:r>
                <a:rPr lang="ru-RU" sz="1400" b="1" i="1" dirty="0" smtClean="0">
                  <a:latin typeface="Trebuchet MS" panose="020B0603020202020204" pitchFamily="34" charset="0"/>
                </a:rPr>
                <a:t>867,1 млн. </a:t>
              </a:r>
              <a:r>
                <a:rPr lang="ru-RU" sz="1400" b="1" i="1" dirty="0">
                  <a:latin typeface="Trebuchet MS" panose="020B0603020202020204" pitchFamily="34" charset="0"/>
                </a:rPr>
                <a:t>рублей, что </a:t>
              </a:r>
              <a:r>
                <a:rPr lang="ru-RU" sz="1400" b="1" i="1" dirty="0" smtClean="0">
                  <a:latin typeface="Trebuchet MS" panose="020B0603020202020204" pitchFamily="34" charset="0"/>
                </a:rPr>
                <a:t>      уровня </a:t>
              </a:r>
              <a:r>
                <a:rPr lang="ru-RU" sz="1400" b="1" i="1" dirty="0">
                  <a:latin typeface="Trebuchet MS" panose="020B0603020202020204" pitchFamily="34" charset="0"/>
                </a:rPr>
                <a:t>2020 года на 5,7%;</a:t>
              </a:r>
            </a:p>
            <a:p>
              <a:pPr marL="0" lvl="1" algn="just" defTabSz="622300">
                <a:lnSpc>
                  <a:spcPct val="90000"/>
                </a:lnSpc>
                <a:spcBef>
                  <a:spcPct val="0"/>
                </a:spcBef>
              </a:pPr>
              <a:endParaRPr lang="ru-RU" sz="1400" b="1" i="1" u="sng" dirty="0">
                <a:latin typeface="Trebuchet MS" panose="020B0603020202020204" pitchFamily="34" charset="0"/>
              </a:endParaRPr>
            </a:p>
            <a:p>
              <a:pPr marL="0" lvl="1" indent="-114300" algn="just" defTabSz="622300">
                <a:spcBef>
                  <a:spcPct val="0"/>
                </a:spcBef>
                <a:buChar char="••"/>
              </a:pPr>
              <a:r>
                <a:rPr lang="ru-RU" sz="1400" b="1" i="1" u="sng" dirty="0">
                  <a:latin typeface="Trebuchet MS" panose="020B0603020202020204" pitchFamily="34" charset="0"/>
                </a:rPr>
                <a:t> 2022 год</a:t>
              </a:r>
              <a:r>
                <a:rPr lang="ru-RU" sz="1400" b="1" i="1" dirty="0">
                  <a:latin typeface="Trebuchet MS" panose="020B0603020202020204" pitchFamily="34" charset="0"/>
                </a:rPr>
                <a:t> - </a:t>
              </a:r>
              <a:r>
                <a:rPr lang="ru-RU" sz="1400" b="1" i="1" dirty="0" smtClean="0">
                  <a:latin typeface="Trebuchet MS" panose="020B0603020202020204" pitchFamily="34" charset="0"/>
                </a:rPr>
                <a:t>90</a:t>
              </a:r>
              <a:r>
                <a:rPr lang="ru-RU" sz="1400" b="1" i="1" dirty="0">
                  <a:latin typeface="Trebuchet MS" panose="020B0603020202020204" pitchFamily="34" charset="0"/>
                </a:rPr>
                <a:t> </a:t>
              </a:r>
              <a:r>
                <a:rPr lang="ru-RU" sz="1400" b="1" i="1" dirty="0" smtClean="0">
                  <a:latin typeface="Trebuchet MS" panose="020B0603020202020204" pitchFamily="34" charset="0"/>
                </a:rPr>
                <a:t>497,7 млн. рублей, что       уровня 2021 года на 5,7%.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5289325" y="2361196"/>
              <a:ext cx="1625478" cy="1260000"/>
            </a:xfrm>
            <a:custGeom>
              <a:avLst/>
              <a:gdLst>
                <a:gd name="connsiteX0" fmla="*/ 0 w 1912182"/>
                <a:gd name="connsiteY0" fmla="*/ 1912182 h 1912182"/>
                <a:gd name="connsiteX1" fmla="*/ 1912182 w 1912182"/>
                <a:gd name="connsiteY1" fmla="*/ 0 h 1912182"/>
                <a:gd name="connsiteX2" fmla="*/ 1912182 w 1912182"/>
                <a:gd name="connsiteY2" fmla="*/ 1912182 h 1912182"/>
                <a:gd name="connsiteX3" fmla="*/ 0 w 1912182"/>
                <a:gd name="connsiteY3" fmla="*/ 1912182 h 191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182" h="1912182">
                  <a:moveTo>
                    <a:pt x="0" y="0"/>
                  </a:moveTo>
                  <a:cubicBezTo>
                    <a:pt x="1056069" y="0"/>
                    <a:pt x="1912182" y="856113"/>
                    <a:pt x="1912182" y="1912182"/>
                  </a:cubicBezTo>
                  <a:lnTo>
                    <a:pt x="0" y="19121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6464" tIns="716529" rIns="716530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РАСХОДЫ</a:t>
              </a:r>
              <a:endParaRPr lang="ru-RU" sz="2200" b="1" kern="12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491978" y="4152149"/>
              <a:ext cx="1560772" cy="1260000"/>
            </a:xfrm>
            <a:custGeom>
              <a:avLst/>
              <a:gdLst>
                <a:gd name="connsiteX0" fmla="*/ 0 w 1912182"/>
                <a:gd name="connsiteY0" fmla="*/ 1912182 h 1912182"/>
                <a:gd name="connsiteX1" fmla="*/ 1912182 w 1912182"/>
                <a:gd name="connsiteY1" fmla="*/ 0 h 1912182"/>
                <a:gd name="connsiteX2" fmla="*/ 1912182 w 1912182"/>
                <a:gd name="connsiteY2" fmla="*/ 1912182 h 1912182"/>
                <a:gd name="connsiteX3" fmla="*/ 0 w 1912182"/>
                <a:gd name="connsiteY3" fmla="*/ 1912182 h 191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2182" h="1912182">
                  <a:moveTo>
                    <a:pt x="1912182" y="1912182"/>
                  </a:moveTo>
                  <a:cubicBezTo>
                    <a:pt x="856113" y="1912182"/>
                    <a:pt x="0" y="1056069"/>
                    <a:pt x="0" y="0"/>
                  </a:cubicBezTo>
                  <a:lnTo>
                    <a:pt x="1912182" y="0"/>
                  </a:lnTo>
                  <a:lnTo>
                    <a:pt x="1912182" y="1912182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530" tIns="156464" rIns="156464" bIns="716529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tx1"/>
                  </a:solidFill>
                  <a:latin typeface="Trebuchet MS" panose="020B0603020202020204" pitchFamily="34" charset="0"/>
                </a:rPr>
                <a:t>ДОХОДЫ</a:t>
              </a:r>
              <a:endParaRPr lang="ru-RU" sz="2200" b="1" kern="12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525832" y="2361197"/>
              <a:ext cx="1560772" cy="1260000"/>
            </a:xfrm>
            <a:custGeom>
              <a:avLst/>
              <a:gdLst>
                <a:gd name="connsiteX0" fmla="*/ 0 w 2237579"/>
                <a:gd name="connsiteY0" fmla="*/ 2410517 h 2410517"/>
                <a:gd name="connsiteX1" fmla="*/ 2237579 w 2237579"/>
                <a:gd name="connsiteY1" fmla="*/ 0 h 2410517"/>
                <a:gd name="connsiteX2" fmla="*/ 2237579 w 2237579"/>
                <a:gd name="connsiteY2" fmla="*/ 2410517 h 2410517"/>
                <a:gd name="connsiteX3" fmla="*/ 0 w 2237579"/>
                <a:gd name="connsiteY3" fmla="*/ 2410517 h 241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79" h="2410517">
                  <a:moveTo>
                    <a:pt x="0" y="2410517"/>
                  </a:moveTo>
                  <a:cubicBezTo>
                    <a:pt x="0" y="1079225"/>
                    <a:pt x="1001798" y="0"/>
                    <a:pt x="2237579" y="0"/>
                  </a:cubicBezTo>
                  <a:lnTo>
                    <a:pt x="2237579" y="2410517"/>
                  </a:lnTo>
                  <a:lnTo>
                    <a:pt x="0" y="2410517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92D05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9164" tIns="819816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ДЕФИЦИТ</a:t>
              </a:r>
              <a:endParaRPr lang="ru-RU" sz="2200" b="1" kern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467595" y="1711090"/>
            <a:ext cx="3568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defTabSz="622300">
              <a:spcBef>
                <a:spcPct val="0"/>
              </a:spcBef>
              <a:buFontTx/>
              <a:buChar char="••"/>
            </a:pPr>
            <a:r>
              <a:rPr lang="ru-RU" sz="1400" b="1" i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2020 год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 – 87 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138,5 млн. 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рублей, что на  4,4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%   ожидаемого 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исполнения в 2019 году;</a:t>
            </a:r>
          </a:p>
          <a:p>
            <a:pPr marL="0" lvl="1" algn="just" defTabSz="622300">
              <a:spcBef>
                <a:spcPct val="0"/>
              </a:spcBef>
            </a:pPr>
            <a:endParaRPr lang="ru-RU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 pitchFamily="34" charset="0"/>
            </a:endParaRPr>
          </a:p>
          <a:p>
            <a:pPr marL="0" lvl="1" algn="just" defTabSz="622300">
              <a:spcBef>
                <a:spcPct val="0"/>
              </a:spcBef>
              <a:buFontTx/>
              <a:buChar char="••"/>
            </a:pPr>
            <a:r>
              <a:rPr lang="ru-RU" sz="1400" b="1" i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 2021 год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 – 90 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094,9 млн. 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рублей, 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что        уровня 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2020 года на 3,4%;</a:t>
            </a:r>
          </a:p>
          <a:p>
            <a:pPr marL="0" lvl="1" algn="just" defTabSz="622300">
              <a:spcBef>
                <a:spcPct val="0"/>
              </a:spcBef>
            </a:pPr>
            <a:endParaRPr lang="ru-RU" sz="1400" b="1" i="1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 pitchFamily="34" charset="0"/>
            </a:endParaRPr>
          </a:p>
          <a:p>
            <a:pPr marL="0" lvl="1" algn="just" defTabSz="622300">
              <a:spcBef>
                <a:spcPct val="0"/>
              </a:spcBef>
              <a:buFontTx/>
              <a:buChar char="••"/>
            </a:pPr>
            <a:r>
              <a:rPr lang="ru-RU" sz="1400" b="1" i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 2022 год </a:t>
            </a:r>
            <a:r>
              <a:rPr lang="ru-RU" sz="1400" b="1" i="1" u="sng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–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 </a:t>
            </a:r>
            <a:r>
              <a:rPr lang="ru-RU" sz="14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93 337,7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 млн. 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рублей, </a:t>
            </a:r>
            <a:r>
              <a:rPr lang="ru-RU" sz="1400" b="1" i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что        уровня </a:t>
            </a:r>
            <a:r>
              <a:rPr lang="ru-RU" sz="1400" b="1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rebuchet MS" panose="020B0603020202020204" pitchFamily="34" charset="0"/>
              </a:rPr>
              <a:t>2021 года на 3,6%.</a:t>
            </a:r>
            <a:endParaRPr lang="ru-RU" sz="1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 pitchFamily="34" charset="0"/>
            </a:endParaRP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010150" y="3404696"/>
            <a:ext cx="2213601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Законопроект о бюджете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Блок-схема: объединение 25"/>
          <p:cNvSpPr/>
          <p:nvPr/>
        </p:nvSpPr>
        <p:spPr>
          <a:xfrm>
            <a:off x="1912095" y="4624903"/>
            <a:ext cx="264677" cy="179926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Блок-схема: объединение 26"/>
          <p:cNvSpPr/>
          <p:nvPr/>
        </p:nvSpPr>
        <p:spPr>
          <a:xfrm flipV="1">
            <a:off x="1555209" y="5570513"/>
            <a:ext cx="264677" cy="214957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Блок-схема: объединение 27"/>
          <p:cNvSpPr/>
          <p:nvPr/>
        </p:nvSpPr>
        <p:spPr>
          <a:xfrm flipV="1">
            <a:off x="1555210" y="6354962"/>
            <a:ext cx="264677" cy="214957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 rot="10800000" flipH="1" flipV="1">
            <a:off x="5665739" y="5533097"/>
            <a:ext cx="3165794" cy="1160389"/>
          </a:xfrm>
          <a:prstGeom prst="wedgeRoundRectCallout">
            <a:avLst>
              <a:gd name="adj1" fmla="val -49265"/>
              <a:gd name="adj2" fmla="val -121779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Отсутствует распределение межбюджетных трансфертов из федерального бюджета </a:t>
            </a:r>
            <a:endParaRPr lang="ru-RU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8922" y="1912861"/>
            <a:ext cx="3787778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14300" algn="just" defTabSz="6223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400" b="1" i="1" u="sng" dirty="0">
                <a:latin typeface="Trebuchet MS" panose="020B0603020202020204" pitchFamily="34" charset="0"/>
              </a:rPr>
              <a:t>2020 год</a:t>
            </a:r>
            <a:r>
              <a:rPr lang="ru-RU" sz="1400" b="1" i="1" dirty="0">
                <a:latin typeface="Trebuchet MS" panose="020B0603020202020204" pitchFamily="34" charset="0"/>
              </a:rPr>
              <a:t> </a:t>
            </a:r>
            <a:r>
              <a:rPr lang="ru-RU" sz="1400" b="1" i="1" dirty="0" smtClean="0">
                <a:latin typeface="Trebuchet MS" panose="020B0603020202020204" pitchFamily="34" charset="0"/>
              </a:rPr>
              <a:t>– 5 935,3 млн. рублей;</a:t>
            </a:r>
            <a:endParaRPr lang="ru-RU" sz="1400" b="1" i="1" dirty="0">
              <a:latin typeface="Trebuchet MS" panose="020B0603020202020204" pitchFamily="34" charset="0"/>
            </a:endParaRPr>
          </a:p>
          <a:p>
            <a:pPr marL="0" lvl="1" algn="just" defTabSz="622300">
              <a:lnSpc>
                <a:spcPct val="90000"/>
              </a:lnSpc>
              <a:spcBef>
                <a:spcPct val="0"/>
              </a:spcBef>
            </a:pPr>
            <a:endParaRPr lang="ru-RU" sz="1400" b="1" dirty="0">
              <a:latin typeface="Trebuchet MS" panose="020B0603020202020204" pitchFamily="34" charset="0"/>
            </a:endParaRPr>
          </a:p>
          <a:p>
            <a:pPr marL="0" lvl="1" indent="-114300" algn="just" defTabSz="6223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400" b="1" i="1" u="sng" dirty="0">
                <a:latin typeface="Trebuchet MS" panose="020B0603020202020204" pitchFamily="34" charset="0"/>
              </a:rPr>
              <a:t> 2021 год</a:t>
            </a:r>
            <a:r>
              <a:rPr lang="ru-RU" sz="1400" b="1" i="1" dirty="0">
                <a:latin typeface="Trebuchet MS" panose="020B0603020202020204" pitchFamily="34" charset="0"/>
              </a:rPr>
              <a:t> </a:t>
            </a:r>
            <a:r>
              <a:rPr lang="ru-RU" sz="1400" b="1" i="1" dirty="0" smtClean="0">
                <a:latin typeface="Trebuchet MS" panose="020B0603020202020204" pitchFamily="34" charset="0"/>
              </a:rPr>
              <a:t>– 4 227,8 млн. </a:t>
            </a:r>
            <a:r>
              <a:rPr lang="ru-RU" sz="1400" b="1" i="1" dirty="0">
                <a:latin typeface="Trebuchet MS" panose="020B0603020202020204" pitchFamily="34" charset="0"/>
              </a:rPr>
              <a:t>рублей, </a:t>
            </a:r>
            <a:r>
              <a:rPr lang="ru-RU" sz="1400" b="1" i="1" dirty="0" smtClean="0">
                <a:latin typeface="Trebuchet MS" panose="020B0603020202020204" pitchFamily="34" charset="0"/>
              </a:rPr>
              <a:t>что              </a:t>
            </a:r>
          </a:p>
          <a:p>
            <a:pPr marL="0" lvl="1" algn="just" defTabSz="622300">
              <a:lnSpc>
                <a:spcPct val="90000"/>
              </a:lnSpc>
              <a:spcBef>
                <a:spcPct val="0"/>
              </a:spcBef>
            </a:pPr>
            <a:r>
              <a:rPr lang="ru-RU" sz="1400" b="1" i="1" dirty="0">
                <a:latin typeface="Trebuchet MS" panose="020B0603020202020204" pitchFamily="34" charset="0"/>
              </a:rPr>
              <a:t> </a:t>
            </a:r>
            <a:r>
              <a:rPr lang="ru-RU" sz="1400" b="1" i="1" dirty="0" smtClean="0">
                <a:latin typeface="Trebuchet MS" panose="020B0603020202020204" pitchFamily="34" charset="0"/>
              </a:rPr>
              <a:t>       уровня </a:t>
            </a:r>
            <a:r>
              <a:rPr lang="ru-RU" sz="1400" b="1" i="1" dirty="0">
                <a:latin typeface="Trebuchet MS" panose="020B0603020202020204" pitchFamily="34" charset="0"/>
              </a:rPr>
              <a:t>2020 года на </a:t>
            </a:r>
            <a:r>
              <a:rPr lang="ru-RU" sz="1400" b="1" i="1" dirty="0" smtClean="0">
                <a:latin typeface="Trebuchet MS" panose="020B0603020202020204" pitchFamily="34" charset="0"/>
              </a:rPr>
              <a:t>28,8%;</a:t>
            </a:r>
            <a:endParaRPr lang="ru-RU" sz="1400" b="1" i="1" dirty="0">
              <a:latin typeface="Trebuchet MS" panose="020B0603020202020204" pitchFamily="34" charset="0"/>
            </a:endParaRPr>
          </a:p>
          <a:p>
            <a:pPr marL="0" lvl="1" algn="just" defTabSz="622300">
              <a:lnSpc>
                <a:spcPct val="90000"/>
              </a:lnSpc>
              <a:spcBef>
                <a:spcPct val="0"/>
              </a:spcBef>
            </a:pPr>
            <a:endParaRPr lang="ru-RU" sz="1400" b="1" i="1" u="sng" dirty="0">
              <a:latin typeface="Trebuchet MS" panose="020B0603020202020204" pitchFamily="34" charset="0"/>
            </a:endParaRPr>
          </a:p>
          <a:p>
            <a:pPr marL="0" lvl="1" indent="-114300" algn="just" defTabSz="62230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ru-RU" sz="1400" b="1" i="1" u="sng" dirty="0">
                <a:latin typeface="Trebuchet MS" panose="020B0603020202020204" pitchFamily="34" charset="0"/>
              </a:rPr>
              <a:t> 2022 год</a:t>
            </a:r>
            <a:r>
              <a:rPr lang="ru-RU" sz="1400" b="1" i="1" dirty="0">
                <a:latin typeface="Trebuchet MS" panose="020B0603020202020204" pitchFamily="34" charset="0"/>
              </a:rPr>
              <a:t> </a:t>
            </a:r>
            <a:r>
              <a:rPr lang="ru-RU" sz="1400" b="1" i="1" dirty="0" smtClean="0">
                <a:latin typeface="Trebuchet MS" panose="020B0603020202020204" pitchFamily="34" charset="0"/>
              </a:rPr>
              <a:t>– 2 840,0 млн. </a:t>
            </a:r>
            <a:r>
              <a:rPr lang="ru-RU" sz="1400" b="1" i="1" dirty="0">
                <a:latin typeface="Trebuchet MS" panose="020B0603020202020204" pitchFamily="34" charset="0"/>
              </a:rPr>
              <a:t>рублей, </a:t>
            </a:r>
            <a:r>
              <a:rPr lang="ru-RU" sz="1400" b="1" i="1" dirty="0" smtClean="0">
                <a:latin typeface="Trebuchet MS" panose="020B0603020202020204" pitchFamily="34" charset="0"/>
              </a:rPr>
              <a:t>что            </a:t>
            </a:r>
          </a:p>
          <a:p>
            <a:pPr marL="0" lvl="1" algn="just" defTabSz="622300">
              <a:lnSpc>
                <a:spcPct val="90000"/>
              </a:lnSpc>
              <a:spcBef>
                <a:spcPct val="0"/>
              </a:spcBef>
            </a:pPr>
            <a:r>
              <a:rPr lang="ru-RU" sz="1400" b="1" i="1" dirty="0" smtClean="0">
                <a:latin typeface="Trebuchet MS" panose="020B0603020202020204" pitchFamily="34" charset="0"/>
              </a:rPr>
              <a:t>       уровня </a:t>
            </a:r>
            <a:r>
              <a:rPr lang="ru-RU" sz="1400" b="1" i="1" dirty="0">
                <a:latin typeface="Trebuchet MS" panose="020B0603020202020204" pitchFamily="34" charset="0"/>
              </a:rPr>
              <a:t>2021 года на </a:t>
            </a:r>
            <a:r>
              <a:rPr lang="ru-RU" sz="1400" b="1" i="1" dirty="0" smtClean="0">
                <a:latin typeface="Trebuchet MS" panose="020B0603020202020204" pitchFamily="34" charset="0"/>
              </a:rPr>
              <a:t>32,8%.</a:t>
            </a:r>
            <a:endParaRPr lang="ru-RU" sz="1400" b="1" i="1" dirty="0">
              <a:latin typeface="Trebuchet MS" panose="020B0603020202020204" pitchFamily="34" charset="0"/>
            </a:endParaRPr>
          </a:p>
        </p:txBody>
      </p:sp>
      <p:sp>
        <p:nvSpPr>
          <p:cNvPr id="31" name="Блок-схема: объединение 30"/>
          <p:cNvSpPr/>
          <p:nvPr/>
        </p:nvSpPr>
        <p:spPr>
          <a:xfrm>
            <a:off x="457413" y="2571798"/>
            <a:ext cx="264677" cy="146363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Блок-схема: объединение 31"/>
          <p:cNvSpPr/>
          <p:nvPr/>
        </p:nvSpPr>
        <p:spPr>
          <a:xfrm>
            <a:off x="457276" y="3158698"/>
            <a:ext cx="264677" cy="203791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Блок-схема: объединение 32"/>
          <p:cNvSpPr/>
          <p:nvPr/>
        </p:nvSpPr>
        <p:spPr>
          <a:xfrm flipV="1">
            <a:off x="10230141" y="1982934"/>
            <a:ext cx="264677" cy="183564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Блок-схема: объединение 33"/>
          <p:cNvSpPr/>
          <p:nvPr/>
        </p:nvSpPr>
        <p:spPr>
          <a:xfrm flipV="1">
            <a:off x="8969651" y="2812413"/>
            <a:ext cx="264677" cy="214957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Блок-схема: объединение 34"/>
          <p:cNvSpPr/>
          <p:nvPr/>
        </p:nvSpPr>
        <p:spPr>
          <a:xfrm flipV="1">
            <a:off x="8981301" y="3443195"/>
            <a:ext cx="264677" cy="214957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53500" y="4319096"/>
            <a:ext cx="3082636" cy="2403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Документы и материалы Законопроекта в целом соответствуют </a:t>
            </a:r>
            <a:r>
              <a:rPr lang="ru-RU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законодательству РФ</a:t>
            </a:r>
            <a:endParaRPr lang="ru-RU" sz="2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9" name="Блок-схема: объединение 28"/>
          <p:cNvSpPr/>
          <p:nvPr/>
        </p:nvSpPr>
        <p:spPr>
          <a:xfrm>
            <a:off x="457276" y="2571798"/>
            <a:ext cx="264677" cy="213519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6"/>
            <a:ext cx="11838709" cy="71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23817"/>
            <a:ext cx="1212609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cap="all" dirty="0" smtClean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rPr>
              <a:t>Налоговые и неналоговые доходы</a:t>
            </a:r>
            <a:endParaRPr lang="ru-RU" sz="3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6715151" y="1108592"/>
          <a:ext cx="5320987" cy="5749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9433"/>
                <a:gridCol w="699488"/>
                <a:gridCol w="824115"/>
                <a:gridCol w="574861"/>
                <a:gridCol w="538442"/>
                <a:gridCol w="534648"/>
              </a:tblGrid>
              <a:tr h="33431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Наименование доходов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2018 год, %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Оценка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2019 год, %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Прогноз, %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2020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2021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2022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6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Налоговые доходы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78,6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77,7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82,9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83,7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86,7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Налог на прибыль организаций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29,1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29,5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31,2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31,8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32,8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Налог на доходы физических лиц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24,4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23,5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25,9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633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Акцизы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13,6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14,6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16,2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16,2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17,7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Налоги на совокупный доход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2,6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2,9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3,2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Налог на имущество организаций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6,9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5,0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4,7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633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Транспортный налог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marL="3619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Другие налоговые доходы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36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Неналоговые доходы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1,0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0,8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20,1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21,2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16,1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15,4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12,5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45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Всего доходов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02953864"/>
              </p:ext>
            </p:extLst>
          </p:nvPr>
        </p:nvGraphicFramePr>
        <p:xfrm>
          <a:off x="197425" y="1108592"/>
          <a:ext cx="6517724" cy="574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7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6"/>
            <a:ext cx="11838709" cy="71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7426" y="523817"/>
            <a:ext cx="1183870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cap="all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rPr>
              <a:t>Программные и непрограммные расходы бюджета</a:t>
            </a:r>
            <a:endParaRPr lang="ru-RU" sz="3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19711633"/>
              </p:ext>
            </p:extLst>
          </p:nvPr>
        </p:nvGraphicFramePr>
        <p:xfrm>
          <a:off x="197426" y="1191386"/>
          <a:ext cx="11838709" cy="5489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1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6"/>
            <a:ext cx="11838709" cy="71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7426" y="523817"/>
            <a:ext cx="11838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ПУБЛИЧНЫЕ НОРМАТИВНЫЕ ОБЯЗАТЕЛЬСТВА</a:t>
            </a:r>
            <a:endParaRPr lang="ru-RU" sz="3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1" name="Схема 20"/>
          <p:cNvGraphicFramePr/>
          <p:nvPr>
            <p:extLst/>
          </p:nvPr>
        </p:nvGraphicFramePr>
        <p:xfrm>
          <a:off x="297649" y="1452986"/>
          <a:ext cx="5960276" cy="480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5" name="Схема 24"/>
          <p:cNvGraphicFramePr/>
          <p:nvPr>
            <p:extLst/>
          </p:nvPr>
        </p:nvGraphicFramePr>
        <p:xfrm>
          <a:off x="0" y="1108592"/>
          <a:ext cx="2876550" cy="522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Овал 2"/>
          <p:cNvSpPr/>
          <p:nvPr/>
        </p:nvSpPr>
        <p:spPr>
          <a:xfrm>
            <a:off x="197427" y="3238988"/>
            <a:ext cx="1106384" cy="1018687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4 %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16581" y="4530881"/>
            <a:ext cx="1039603" cy="1030594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4 %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6612439" y="2360155"/>
            <a:ext cx="5390729" cy="1190321"/>
            <a:chOff x="257486" y="260982"/>
            <a:chExt cx="4162118" cy="670839"/>
          </a:xfrm>
          <a:solidFill>
            <a:srgbClr val="0070C0"/>
          </a:soli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257486" y="260982"/>
              <a:ext cx="4162118" cy="67083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290234" y="293730"/>
              <a:ext cx="4096622" cy="6053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387" tIns="0" rIns="136387" bIns="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000" kern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2020-2021гг.- 34 НПА</a:t>
              </a:r>
              <a:endParaRPr lang="ru-RU" sz="4000" kern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645407" y="4257675"/>
            <a:ext cx="5390728" cy="1076324"/>
            <a:chOff x="359688" y="2440301"/>
            <a:chExt cx="3732820" cy="467635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59688" y="2440301"/>
              <a:ext cx="3732820" cy="46763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382516" y="2463129"/>
              <a:ext cx="3687164" cy="4219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387" tIns="0" rIns="136387" bIns="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4000" kern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2022г.- 33 НПА</a:t>
              </a:r>
              <a:endParaRPr lang="ru-RU" sz="4000" kern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6" name="Овал 25"/>
          <p:cNvSpPr/>
          <p:nvPr/>
        </p:nvSpPr>
        <p:spPr>
          <a:xfrm>
            <a:off x="179984" y="1936629"/>
            <a:ext cx="1106384" cy="1018687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3 %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6"/>
            <a:ext cx="11838709" cy="71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7426" y="523817"/>
            <a:ext cx="11838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БЮДЖЕТНЫЕ ИНВЕСТИЦИИ В РАСХОДАХ БЮДЖЕТА ОБЛАСТИ </a:t>
            </a:r>
            <a:endParaRPr lang="ru-RU" sz="3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94568203"/>
              </p:ext>
            </p:extLst>
          </p:nvPr>
        </p:nvGraphicFramePr>
        <p:xfrm>
          <a:off x="222273" y="1222893"/>
          <a:ext cx="6624736" cy="5161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вал 2"/>
          <p:cNvSpPr/>
          <p:nvPr/>
        </p:nvSpPr>
        <p:spPr>
          <a:xfrm>
            <a:off x="289573" y="2655777"/>
            <a:ext cx="2295747" cy="229574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РАСХОДЫ БЮДЖЕТА</a:t>
            </a:r>
            <a:endParaRPr lang="ru-RU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10101687"/>
              </p:ext>
            </p:extLst>
          </p:nvPr>
        </p:nvGraphicFramePr>
        <p:xfrm>
          <a:off x="7009559" y="1935763"/>
          <a:ext cx="5026576" cy="464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08787" y="1250928"/>
            <a:ext cx="4828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ДОЛЯ ИНВЕСТИЦИЙ В ОБЩЕМ ОБЪЕМЕ РАСХОДОВ БЮДЖЕТА</a:t>
            </a:r>
            <a:endParaRPr lang="ru-RU" sz="20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08787" y="2294516"/>
            <a:ext cx="1119833" cy="111481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rebuchet MS" panose="020B0603020202020204" pitchFamily="34" charset="0"/>
              </a:rPr>
              <a:t>5,6%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416525" y="3679095"/>
            <a:ext cx="1119833" cy="111481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rebuchet MS" panose="020B0603020202020204" pitchFamily="34" charset="0"/>
              </a:rPr>
              <a:t>6,5%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08786" y="5090859"/>
            <a:ext cx="1119833" cy="111481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rebuchet MS" panose="020B0603020202020204" pitchFamily="34" charset="0"/>
              </a:rPr>
              <a:t>4,2%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4152900" y="2118303"/>
            <a:ext cx="704850" cy="3524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5"/>
            <a:ext cx="11838709" cy="1080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Расходы бюджета области на межбюджетные </a:t>
            </a:r>
            <a:r>
              <a:rPr lang="ru-RU" sz="3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тран</a:t>
            </a:r>
            <a:r>
              <a:rPr lang="ru-RU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с</a:t>
            </a:r>
            <a:r>
              <a:rPr lang="ru-RU" sz="3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ферты </a:t>
            </a:r>
            <a:r>
              <a:rPr lang="ru-RU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бюджетам муниципальных </a:t>
            </a:r>
            <a:r>
              <a:rPr lang="ru-RU" sz="3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образований</a:t>
            </a:r>
            <a:endParaRPr lang="ru-RU" sz="3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/>
          </p:nvPr>
        </p:nvGraphicFramePr>
        <p:xfrm>
          <a:off x="153272" y="1590095"/>
          <a:ext cx="6285628" cy="508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302812517"/>
              </p:ext>
            </p:extLst>
          </p:nvPr>
        </p:nvGraphicFramePr>
        <p:xfrm>
          <a:off x="6238874" y="1633650"/>
          <a:ext cx="5797261" cy="504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7452" y="1590094"/>
            <a:ext cx="3337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rebuchet MS" panose="020B0603020202020204" pitchFamily="34" charset="0"/>
              </a:rPr>
              <a:t>межбюджетные трансферты бюджетам МО</a:t>
            </a:r>
          </a:p>
        </p:txBody>
      </p:sp>
    </p:spTree>
    <p:extLst>
      <p:ext uri="{BB962C8B-B14F-4D97-AF65-F5344CB8AC3E}">
        <p14:creationId xmlns:p14="http://schemas.microsoft.com/office/powerpoint/2010/main" val="38345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6"/>
            <a:ext cx="11838709" cy="71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7426" y="523817"/>
            <a:ext cx="11838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ГОСУДАРСТВЕННЫЙ ДОЛГ</a:t>
            </a:r>
            <a:endParaRPr lang="ru-RU" sz="3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354710338"/>
              </p:ext>
            </p:extLst>
          </p:nvPr>
        </p:nvGraphicFramePr>
        <p:xfrm>
          <a:off x="7817427" y="1108592"/>
          <a:ext cx="4218708" cy="5442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2769581"/>
              </p:ext>
            </p:extLst>
          </p:nvPr>
        </p:nvGraphicFramePr>
        <p:xfrm>
          <a:off x="-56573" y="816204"/>
          <a:ext cx="50075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4036452899"/>
              </p:ext>
            </p:extLst>
          </p:nvPr>
        </p:nvGraphicFramePr>
        <p:xfrm>
          <a:off x="3534641" y="1108592"/>
          <a:ext cx="4761634" cy="574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185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27" y="145473"/>
            <a:ext cx="3273137" cy="1350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641" y="145473"/>
            <a:ext cx="4218709" cy="13508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17427" y="145473"/>
            <a:ext cx="4218709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427" y="394855"/>
            <a:ext cx="11838709" cy="130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 descr="Герб обл полны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8" y="394855"/>
            <a:ext cx="792088" cy="112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0304" y="682752"/>
            <a:ext cx="1003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>
                <a:solidFill>
                  <a:schemeClr val="bg1"/>
                </a:solidFill>
                <a:latin typeface="Trebuchet MS" panose="020B0603020202020204" pitchFamily="34" charset="0"/>
              </a:rPr>
              <a:t>Счетная палата  Тульской </a:t>
            </a:r>
            <a:r>
              <a:rPr lang="ru-RU" sz="3600" b="1" cap="all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области</a:t>
            </a:r>
            <a:endParaRPr lang="ru-RU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881" y="2939143"/>
            <a:ext cx="8453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rebuchet MS" panose="020B0603020202020204" pitchFamily="34" charset="0"/>
              </a:rPr>
              <a:t>СПАСИБО ЗА ВНИМАНИЕ!</a:t>
            </a:r>
            <a:endParaRPr lang="ru-RU" sz="3600" dirty="0"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81" y="5475921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rebuchet MS" panose="020B0603020202020204" pitchFamily="34" charset="0"/>
              </a:rPr>
              <a:t>Юдин Владимир Евгеньевич </a:t>
            </a:r>
          </a:p>
          <a:p>
            <a:pPr algn="ctr"/>
            <a:r>
              <a:rPr lang="ru-RU" sz="3200" dirty="0">
                <a:latin typeface="Trebuchet MS" panose="020B0603020202020204" pitchFamily="34" charset="0"/>
              </a:rPr>
              <a:t>председатель счетной палаты Тульской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0" y="5129585"/>
            <a:ext cx="12192000" cy="838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6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533</Words>
  <Application>Microsoft Office PowerPoint</Application>
  <PresentationFormat>Широкоэкранный</PresentationFormat>
  <Paragraphs>183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Филиппов Евгений Вадимович</dc:creator>
  <cp:lastModifiedBy>Кузнецова Ольга Николаевна</cp:lastModifiedBy>
  <cp:revision>110</cp:revision>
  <cp:lastPrinted>2019-11-20T13:59:58Z</cp:lastPrinted>
  <dcterms:created xsi:type="dcterms:W3CDTF">2019-11-15T09:10:32Z</dcterms:created>
  <dcterms:modified xsi:type="dcterms:W3CDTF">2019-11-21T07:41:42Z</dcterms:modified>
</cp:coreProperties>
</file>