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8" r:id="rId8"/>
    <p:sldId id="267" r:id="rId9"/>
    <p:sldId id="270" r:id="rId10"/>
    <p:sldId id="266" r:id="rId11"/>
    <p:sldId id="271" r:id="rId12"/>
    <p:sldId id="269" r:id="rId13"/>
  </p:sldIdLst>
  <p:sldSz cx="12192000" cy="6858000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50529-22C4-4674-98FD-00287B24CB0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DAC667-AC70-488B-9AA7-E8FD61D1A96F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7B46AC1-0A8D-47EA-96D6-64B3985FFFD4}" type="parTrans" cxnId="{C12853A5-1B17-4D2E-BBF8-16EFDB794D19}">
      <dgm:prSet/>
      <dgm:spPr/>
      <dgm:t>
        <a:bodyPr/>
        <a:lstStyle/>
        <a:p>
          <a:endParaRPr lang="ru-RU"/>
        </a:p>
      </dgm:t>
    </dgm:pt>
    <dgm:pt modelId="{ED7817C9-10DA-48AB-A259-6E50E183F890}" type="sibTrans" cxnId="{C12853A5-1B17-4D2E-BBF8-16EFDB794D19}">
      <dgm:prSet/>
      <dgm:spPr/>
      <dgm:t>
        <a:bodyPr/>
        <a:lstStyle/>
        <a:p>
          <a:endParaRPr lang="ru-RU"/>
        </a:p>
      </dgm:t>
    </dgm:pt>
    <dgm:pt modelId="{C5AF93EE-A3B6-4F18-A40A-E4870685CD44}">
      <dgm:prSet phldrT="[Текст]" custT="1"/>
      <dgm:spPr/>
      <dgm:t>
        <a:bodyPr/>
        <a:lstStyle/>
        <a:p>
          <a:r>
            <a:rPr lang="ru-RU" sz="1600" b="1" dirty="0" smtClean="0"/>
            <a:t> Нарушения в ходе формирования и исполнения бюджетов (175 видов нарушений (48,1%))</a:t>
          </a:r>
          <a:endParaRPr lang="ru-RU" sz="1600" b="1" dirty="0"/>
        </a:p>
      </dgm:t>
    </dgm:pt>
    <dgm:pt modelId="{DDC160FF-25D8-4EBF-A238-3BD6D788DF9E}" type="parTrans" cxnId="{7F729311-A787-4DB6-9987-75956580AB36}">
      <dgm:prSet/>
      <dgm:spPr/>
      <dgm:t>
        <a:bodyPr/>
        <a:lstStyle/>
        <a:p>
          <a:endParaRPr lang="ru-RU"/>
        </a:p>
      </dgm:t>
    </dgm:pt>
    <dgm:pt modelId="{4F2F51B4-7F03-4A07-8FFC-4AE9EB3327EE}" type="sibTrans" cxnId="{7F729311-A787-4DB6-9987-75956580AB36}">
      <dgm:prSet/>
      <dgm:spPr/>
      <dgm:t>
        <a:bodyPr/>
        <a:lstStyle/>
        <a:p>
          <a:endParaRPr lang="ru-RU"/>
        </a:p>
      </dgm:t>
    </dgm:pt>
    <dgm:pt modelId="{E603A5D4-BAF5-49CB-B9C6-0ED8EC3733F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5A641EA-0293-4BA4-8850-37DD5B09A99F}" type="parTrans" cxnId="{A136C048-4BBC-439E-A292-4585A6CF6F53}">
      <dgm:prSet/>
      <dgm:spPr/>
      <dgm:t>
        <a:bodyPr/>
        <a:lstStyle/>
        <a:p>
          <a:endParaRPr lang="ru-RU"/>
        </a:p>
      </dgm:t>
    </dgm:pt>
    <dgm:pt modelId="{37CBC885-D511-4DDE-A7F5-D08F86FB57FE}" type="sibTrans" cxnId="{A136C048-4BBC-439E-A292-4585A6CF6F53}">
      <dgm:prSet/>
      <dgm:spPr/>
      <dgm:t>
        <a:bodyPr/>
        <a:lstStyle/>
        <a:p>
          <a:endParaRPr lang="ru-RU"/>
        </a:p>
      </dgm:t>
    </dgm:pt>
    <dgm:pt modelId="{48E9BE33-DA0B-4475-8EFF-8B4F022BAE3E}">
      <dgm:prSet phldrT="[Текст]" custT="1"/>
      <dgm:spPr/>
      <dgm:t>
        <a:bodyPr/>
        <a:lstStyle/>
        <a:p>
          <a:r>
            <a:rPr lang="ru-RU" sz="1600" b="1" dirty="0" smtClean="0"/>
            <a:t>Нарушения ведения бухгалтерского учета, составления и представления бухгалтерской (финансовой) отчетности (12 видов нарушений (3,3%))</a:t>
          </a:r>
          <a:endParaRPr lang="ru-RU" sz="1600" b="1" dirty="0"/>
        </a:p>
      </dgm:t>
    </dgm:pt>
    <dgm:pt modelId="{0DE5E518-ED0D-4ABF-8E0B-373717D26C0B}" type="parTrans" cxnId="{4C5FD91E-01EF-46F6-A556-ABDE13E9C01F}">
      <dgm:prSet/>
      <dgm:spPr/>
      <dgm:t>
        <a:bodyPr/>
        <a:lstStyle/>
        <a:p>
          <a:endParaRPr lang="ru-RU"/>
        </a:p>
      </dgm:t>
    </dgm:pt>
    <dgm:pt modelId="{E2328070-4BA8-494B-8CB2-E8D94C21078C}" type="sibTrans" cxnId="{4C5FD91E-01EF-46F6-A556-ABDE13E9C01F}">
      <dgm:prSet/>
      <dgm:spPr/>
      <dgm:t>
        <a:bodyPr/>
        <a:lstStyle/>
        <a:p>
          <a:endParaRPr lang="ru-RU"/>
        </a:p>
      </dgm:t>
    </dgm:pt>
    <dgm:pt modelId="{9B7C137C-3BCC-4356-89D0-E1671A10688A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1AF038B-3D95-4BF4-9496-E387ADA13955}" type="parTrans" cxnId="{587C8E48-52B6-49A2-845C-177AAD7770C5}">
      <dgm:prSet/>
      <dgm:spPr/>
      <dgm:t>
        <a:bodyPr/>
        <a:lstStyle/>
        <a:p>
          <a:endParaRPr lang="ru-RU"/>
        </a:p>
      </dgm:t>
    </dgm:pt>
    <dgm:pt modelId="{C56B62A0-0C75-48E8-8E97-13E9BBCF4559}" type="sibTrans" cxnId="{587C8E48-52B6-49A2-845C-177AAD7770C5}">
      <dgm:prSet/>
      <dgm:spPr/>
      <dgm:t>
        <a:bodyPr/>
        <a:lstStyle/>
        <a:p>
          <a:endParaRPr lang="ru-RU"/>
        </a:p>
      </dgm:t>
    </dgm:pt>
    <dgm:pt modelId="{944EE1EF-333C-4ACE-AD87-F9D2A328EB58}">
      <dgm:prSet phldrT="[Текст]" custT="1"/>
      <dgm:spPr/>
      <dgm:t>
        <a:bodyPr/>
        <a:lstStyle/>
        <a:p>
          <a:r>
            <a:rPr lang="ru-RU" sz="1600" b="1" dirty="0" smtClean="0"/>
            <a:t>Нарушения в сфере управления и распоряжения государственной (муниципальной) собственностью (60 видов нарушений (16,5%))</a:t>
          </a:r>
          <a:endParaRPr lang="ru-RU" sz="1600" b="1" dirty="0"/>
        </a:p>
      </dgm:t>
    </dgm:pt>
    <dgm:pt modelId="{E3D60108-EE7D-48E1-9A10-8BCA4696F2D1}" type="parTrans" cxnId="{F7ABAA33-D2E1-4E96-B6BC-2BACA9C6C203}">
      <dgm:prSet/>
      <dgm:spPr/>
      <dgm:t>
        <a:bodyPr/>
        <a:lstStyle/>
        <a:p>
          <a:endParaRPr lang="ru-RU"/>
        </a:p>
      </dgm:t>
    </dgm:pt>
    <dgm:pt modelId="{2B0B3620-16E7-4D56-A799-D4D1D9B9B5F0}" type="sibTrans" cxnId="{F7ABAA33-D2E1-4E96-B6BC-2BACA9C6C203}">
      <dgm:prSet/>
      <dgm:spPr/>
      <dgm:t>
        <a:bodyPr/>
        <a:lstStyle/>
        <a:p>
          <a:endParaRPr lang="ru-RU"/>
        </a:p>
      </dgm:t>
    </dgm:pt>
    <dgm:pt modelId="{9A7116F5-F53D-4B09-A4FE-2701F2870758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10D809CD-4339-4D12-A1A5-136116ACD74B}" type="parTrans" cxnId="{DD21CADD-C054-438B-80C0-5BE2E85DE405}">
      <dgm:prSet/>
      <dgm:spPr/>
      <dgm:t>
        <a:bodyPr/>
        <a:lstStyle/>
        <a:p>
          <a:endParaRPr lang="ru-RU"/>
        </a:p>
      </dgm:t>
    </dgm:pt>
    <dgm:pt modelId="{70A4959B-7AC5-4C0C-8126-1BA7D3549A1B}" type="sibTrans" cxnId="{DD21CADD-C054-438B-80C0-5BE2E85DE405}">
      <dgm:prSet/>
      <dgm:spPr/>
      <dgm:t>
        <a:bodyPr/>
        <a:lstStyle/>
        <a:p>
          <a:endParaRPr lang="ru-RU"/>
        </a:p>
      </dgm:t>
    </dgm:pt>
    <dgm:pt modelId="{BF7EF907-2617-4610-A625-50DCFE9DD689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E513FBB-61B0-41F6-B4FC-B025EB78760C}" type="parTrans" cxnId="{297208EE-D026-4FFC-AC0F-0847EB8566AA}">
      <dgm:prSet/>
      <dgm:spPr/>
      <dgm:t>
        <a:bodyPr/>
        <a:lstStyle/>
        <a:p>
          <a:endParaRPr lang="ru-RU"/>
        </a:p>
      </dgm:t>
    </dgm:pt>
    <dgm:pt modelId="{0E97F7E4-B3F5-48E6-A5C7-40414BE35E95}" type="sibTrans" cxnId="{297208EE-D026-4FFC-AC0F-0847EB8566AA}">
      <dgm:prSet/>
      <dgm:spPr/>
      <dgm:t>
        <a:bodyPr/>
        <a:lstStyle/>
        <a:p>
          <a:endParaRPr lang="ru-RU"/>
        </a:p>
      </dgm:t>
    </dgm:pt>
    <dgm:pt modelId="{AC993EF7-67C9-43EA-99C1-8BCC798F9BE1}">
      <dgm:prSet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6B1F5E4A-C1B5-4396-B919-B38A1D4FC4CD}" type="parTrans" cxnId="{83F273F4-0ED6-43F3-820B-68869663B57E}">
      <dgm:prSet/>
      <dgm:spPr/>
      <dgm:t>
        <a:bodyPr/>
        <a:lstStyle/>
        <a:p>
          <a:endParaRPr lang="ru-RU"/>
        </a:p>
      </dgm:t>
    </dgm:pt>
    <dgm:pt modelId="{36601C33-705E-4184-80B6-3E212CB93AC3}" type="sibTrans" cxnId="{83F273F4-0ED6-43F3-820B-68869663B57E}">
      <dgm:prSet/>
      <dgm:spPr/>
      <dgm:t>
        <a:bodyPr/>
        <a:lstStyle/>
        <a:p>
          <a:endParaRPr lang="ru-RU"/>
        </a:p>
      </dgm:t>
    </dgm:pt>
    <dgm:pt modelId="{ABEF70C6-40E1-4C35-9672-9F00AAA95E1C}">
      <dgm:prSet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4060F3EB-702B-402F-81CE-3A0C39EA1E89}" type="parTrans" cxnId="{CB67A161-A80E-402C-BF5F-827BC3CE3D42}">
      <dgm:prSet/>
      <dgm:spPr/>
      <dgm:t>
        <a:bodyPr/>
        <a:lstStyle/>
        <a:p>
          <a:endParaRPr lang="ru-RU"/>
        </a:p>
      </dgm:t>
    </dgm:pt>
    <dgm:pt modelId="{82664939-2225-47AA-B54D-FDBB8AB67A6E}" type="sibTrans" cxnId="{CB67A161-A80E-402C-BF5F-827BC3CE3D42}">
      <dgm:prSet/>
      <dgm:spPr/>
      <dgm:t>
        <a:bodyPr/>
        <a:lstStyle/>
        <a:p>
          <a:endParaRPr lang="ru-RU"/>
        </a:p>
      </dgm:t>
    </dgm:pt>
    <dgm:pt modelId="{1D18A107-F36D-4FFA-A291-23D5BD6AF637}">
      <dgm:prSet custT="1"/>
      <dgm:spPr/>
      <dgm:t>
        <a:bodyPr/>
        <a:lstStyle/>
        <a:p>
          <a:r>
            <a:rPr lang="ru-RU" sz="1600" b="1" dirty="0" smtClean="0"/>
            <a:t>Нарушения при осуществлении государственных (муниципальных) закупок и закупок отдельными видами юридических лиц (54 вида нарушения (14,8%))</a:t>
          </a:r>
          <a:endParaRPr lang="ru-RU" sz="1600" b="1" dirty="0"/>
        </a:p>
      </dgm:t>
    </dgm:pt>
    <dgm:pt modelId="{EE03DFD2-D8E8-4C45-BD85-8A68D867B598}" type="parTrans" cxnId="{7E29261F-3A5C-4D2D-88B3-5CD39D696B40}">
      <dgm:prSet/>
      <dgm:spPr/>
      <dgm:t>
        <a:bodyPr/>
        <a:lstStyle/>
        <a:p>
          <a:endParaRPr lang="ru-RU"/>
        </a:p>
      </dgm:t>
    </dgm:pt>
    <dgm:pt modelId="{BD1B0DEF-E616-41F4-A7D2-BE65C628C1F1}" type="sibTrans" cxnId="{7E29261F-3A5C-4D2D-88B3-5CD39D696B40}">
      <dgm:prSet/>
      <dgm:spPr/>
      <dgm:t>
        <a:bodyPr/>
        <a:lstStyle/>
        <a:p>
          <a:endParaRPr lang="ru-RU"/>
        </a:p>
      </dgm:t>
    </dgm:pt>
    <dgm:pt modelId="{D24DC56D-69A2-4C67-B5D2-808433DF9F24}">
      <dgm:prSet custT="1"/>
      <dgm:spPr/>
      <dgm:t>
        <a:bodyPr/>
        <a:lstStyle/>
        <a:p>
          <a:r>
            <a:rPr lang="ru-RU" sz="1100" b="1" i="1" dirty="0" smtClean="0"/>
            <a:t>Нарушения в сфере деятельности Центрального банка РФ, его структурных подразделений и других банков и небанковских кредитных организаций, организаций с участием РФ в их уставных (складочных) капиталах и иных организаций, в том числе при использовании ими имущества, находящегося в государственной (муниципальной) собственности (28 видов нарушений (7,7%))</a:t>
          </a:r>
          <a:endParaRPr lang="ru-RU" sz="1100" b="1" i="1" dirty="0"/>
        </a:p>
      </dgm:t>
    </dgm:pt>
    <dgm:pt modelId="{7983DFFB-D36A-44B7-BE0B-56A7A57CB447}" type="parTrans" cxnId="{AD90FD97-1566-42D0-B27C-D126472F6816}">
      <dgm:prSet/>
      <dgm:spPr/>
      <dgm:t>
        <a:bodyPr/>
        <a:lstStyle/>
        <a:p>
          <a:endParaRPr lang="ru-RU"/>
        </a:p>
      </dgm:t>
    </dgm:pt>
    <dgm:pt modelId="{7DDE1894-1BA5-42C1-A78E-D63B9A9A689E}" type="sibTrans" cxnId="{AD90FD97-1566-42D0-B27C-D126472F6816}">
      <dgm:prSet/>
      <dgm:spPr/>
      <dgm:t>
        <a:bodyPr/>
        <a:lstStyle/>
        <a:p>
          <a:endParaRPr lang="ru-RU"/>
        </a:p>
      </dgm:t>
    </dgm:pt>
    <dgm:pt modelId="{F0414FB2-CFEF-41BB-A4D4-7089202DD438}">
      <dgm:prSet custT="1"/>
      <dgm:spPr/>
      <dgm:t>
        <a:bodyPr/>
        <a:lstStyle/>
        <a:p>
          <a:r>
            <a:rPr lang="ru-RU" sz="1100" b="1" i="1" dirty="0" smtClean="0"/>
            <a:t>Нарушения в ходе использования средств финансовой и гуманитарной помощи Российской Федерации, предоставляемой иностранным государствам, при реализации международных договоров, международных правительственных соглашений и в области соглашений о разделе продукции (21 вид нарушений (5,8%))</a:t>
          </a:r>
          <a:endParaRPr lang="ru-RU" sz="1100" b="1" i="1" dirty="0"/>
        </a:p>
      </dgm:t>
    </dgm:pt>
    <dgm:pt modelId="{E1A0581D-D669-4EB3-ACBB-C1018DB4A674}" type="parTrans" cxnId="{33537825-3421-4FF8-AB2B-C9485A25EEBB}">
      <dgm:prSet/>
      <dgm:spPr/>
      <dgm:t>
        <a:bodyPr/>
        <a:lstStyle/>
        <a:p>
          <a:endParaRPr lang="ru-RU"/>
        </a:p>
      </dgm:t>
    </dgm:pt>
    <dgm:pt modelId="{D697980E-C313-47F0-9C25-6A4001F68AF1}" type="sibTrans" cxnId="{33537825-3421-4FF8-AB2B-C9485A25EEBB}">
      <dgm:prSet/>
      <dgm:spPr/>
      <dgm:t>
        <a:bodyPr/>
        <a:lstStyle/>
        <a:p>
          <a:endParaRPr lang="ru-RU"/>
        </a:p>
      </dgm:t>
    </dgm:pt>
    <dgm:pt modelId="{F173868A-4323-4971-96FE-195285A0D09B}">
      <dgm:prSet custT="1"/>
      <dgm:spPr/>
      <dgm:t>
        <a:bodyPr/>
        <a:lstStyle/>
        <a:p>
          <a:r>
            <a:rPr lang="ru-RU" sz="1600" b="1" dirty="0" smtClean="0"/>
            <a:t>Иные нарушения (14 видов нарушений (3,8%))</a:t>
          </a:r>
          <a:endParaRPr lang="ru-RU" sz="1600" b="1" dirty="0"/>
        </a:p>
      </dgm:t>
    </dgm:pt>
    <dgm:pt modelId="{C26D1A54-C5C8-4B09-A193-F3A3CBA8CB19}" type="parTrans" cxnId="{036DE3C9-510D-4909-9E38-C1BF93A0E6BB}">
      <dgm:prSet/>
      <dgm:spPr/>
      <dgm:t>
        <a:bodyPr/>
        <a:lstStyle/>
        <a:p>
          <a:endParaRPr lang="ru-RU"/>
        </a:p>
      </dgm:t>
    </dgm:pt>
    <dgm:pt modelId="{E41396DA-4EDC-4B90-BB40-272E5E47AE44}" type="sibTrans" cxnId="{036DE3C9-510D-4909-9E38-C1BF93A0E6BB}">
      <dgm:prSet/>
      <dgm:spPr/>
      <dgm:t>
        <a:bodyPr/>
        <a:lstStyle/>
        <a:p>
          <a:endParaRPr lang="ru-RU"/>
        </a:p>
      </dgm:t>
    </dgm:pt>
    <dgm:pt modelId="{F5C536D0-B1E5-4130-9A00-F971730109F4}" type="pres">
      <dgm:prSet presAssocID="{36D50529-22C4-4674-98FD-00287B24CB09}" presName="linearFlow" presStyleCnt="0">
        <dgm:presLayoutVars>
          <dgm:dir/>
          <dgm:animLvl val="lvl"/>
          <dgm:resizeHandles val="exact"/>
        </dgm:presLayoutVars>
      </dgm:prSet>
      <dgm:spPr/>
    </dgm:pt>
    <dgm:pt modelId="{ABAD23E9-F93D-426A-BD04-8DCADB20BFE1}" type="pres">
      <dgm:prSet presAssocID="{46DAC667-AC70-488B-9AA7-E8FD61D1A96F}" presName="composite" presStyleCnt="0"/>
      <dgm:spPr/>
    </dgm:pt>
    <dgm:pt modelId="{983B3CB7-DDFD-43D9-A675-BC3802401EB6}" type="pres">
      <dgm:prSet presAssocID="{46DAC667-AC70-488B-9AA7-E8FD61D1A96F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04742F0D-01D2-4C8B-93CD-C2ABC7B9F838}" type="pres">
      <dgm:prSet presAssocID="{46DAC667-AC70-488B-9AA7-E8FD61D1A96F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4014C-8ABE-472E-80E3-E9E4B2174F4C}" type="pres">
      <dgm:prSet presAssocID="{ED7817C9-10DA-48AB-A259-6E50E183F890}" presName="sp" presStyleCnt="0"/>
      <dgm:spPr/>
    </dgm:pt>
    <dgm:pt modelId="{DD304D7F-3183-4AD2-A3BF-154DD4DC7C94}" type="pres">
      <dgm:prSet presAssocID="{E603A5D4-BAF5-49CB-B9C6-0ED8EC3733F5}" presName="composite" presStyleCnt="0"/>
      <dgm:spPr/>
    </dgm:pt>
    <dgm:pt modelId="{50EBAD86-ED08-4513-BCAC-86E634FB29B8}" type="pres">
      <dgm:prSet presAssocID="{E603A5D4-BAF5-49CB-B9C6-0ED8EC3733F5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BC88F1CC-F550-4EEA-B124-A9477920C771}" type="pres">
      <dgm:prSet presAssocID="{E603A5D4-BAF5-49CB-B9C6-0ED8EC3733F5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EE97C-9F08-4587-861A-922DF1A3DEDC}" type="pres">
      <dgm:prSet presAssocID="{37CBC885-D511-4DDE-A7F5-D08F86FB57FE}" presName="sp" presStyleCnt="0"/>
      <dgm:spPr/>
    </dgm:pt>
    <dgm:pt modelId="{1DE2A6B6-0208-471E-ADF0-0D525C2270F0}" type="pres">
      <dgm:prSet presAssocID="{9B7C137C-3BCC-4356-89D0-E1671A10688A}" presName="composite" presStyleCnt="0"/>
      <dgm:spPr/>
    </dgm:pt>
    <dgm:pt modelId="{DF7842DF-B2A2-4AA4-BF45-5EBBFAD45DE3}" type="pres">
      <dgm:prSet presAssocID="{9B7C137C-3BCC-4356-89D0-E1671A10688A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4AFACC42-00A8-4AA5-8489-41FE177581F3}" type="pres">
      <dgm:prSet presAssocID="{9B7C137C-3BCC-4356-89D0-E1671A10688A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CC6DA-4347-41C9-8680-28884B268C96}" type="pres">
      <dgm:prSet presAssocID="{C56B62A0-0C75-48E8-8E97-13E9BBCF4559}" presName="sp" presStyleCnt="0"/>
      <dgm:spPr/>
    </dgm:pt>
    <dgm:pt modelId="{C0E6BC4B-39BB-4B1D-A173-53CDE935E2AD}" type="pres">
      <dgm:prSet presAssocID="{9A7116F5-F53D-4B09-A4FE-2701F2870758}" presName="composite" presStyleCnt="0"/>
      <dgm:spPr/>
    </dgm:pt>
    <dgm:pt modelId="{D7B4EB20-8E06-4C02-94A2-40856DC5EECC}" type="pres">
      <dgm:prSet presAssocID="{9A7116F5-F53D-4B09-A4FE-2701F2870758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15402-5CA0-4822-85EB-42B5E47C1327}" type="pres">
      <dgm:prSet presAssocID="{9A7116F5-F53D-4B09-A4FE-2701F2870758}" presName="descendantText" presStyleLbl="alignAcc1" presStyleIdx="3" presStyleCnt="7" custScaleX="100154" custScaleY="118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B6045-0DF7-4B3F-8371-7E642050CB9F}" type="pres">
      <dgm:prSet presAssocID="{70A4959B-7AC5-4C0C-8126-1BA7D3549A1B}" presName="sp" presStyleCnt="0"/>
      <dgm:spPr/>
    </dgm:pt>
    <dgm:pt modelId="{91150508-661D-4610-85F6-BF548653D87F}" type="pres">
      <dgm:prSet presAssocID="{BF7EF907-2617-4610-A625-50DCFE9DD689}" presName="composite" presStyleCnt="0"/>
      <dgm:spPr/>
    </dgm:pt>
    <dgm:pt modelId="{AF81A608-A09C-486B-9E66-CAD8F78DAEAC}" type="pres">
      <dgm:prSet presAssocID="{BF7EF907-2617-4610-A625-50DCFE9DD689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4D539CDC-F225-454B-BC4E-16748E678EC5}" type="pres">
      <dgm:prSet presAssocID="{BF7EF907-2617-4610-A625-50DCFE9DD689}" presName="descendantText" presStyleLbl="alignAcc1" presStyleIdx="4" presStyleCnt="7" custScaleX="99909" custScaleY="129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D8741-DD6E-4058-8F85-B6E1161F1F94}" type="pres">
      <dgm:prSet presAssocID="{0E97F7E4-B3F5-48E6-A5C7-40414BE35E95}" presName="sp" presStyleCnt="0"/>
      <dgm:spPr/>
    </dgm:pt>
    <dgm:pt modelId="{A7119D92-DF7C-4E2E-A618-DD17DC4F8CAD}" type="pres">
      <dgm:prSet presAssocID="{AC993EF7-67C9-43EA-99C1-8BCC798F9BE1}" presName="composite" presStyleCnt="0"/>
      <dgm:spPr/>
    </dgm:pt>
    <dgm:pt modelId="{601E1A43-199F-4403-B2D9-FF48F24D2423}" type="pres">
      <dgm:prSet presAssocID="{AC993EF7-67C9-43EA-99C1-8BCC798F9BE1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FB1935AC-7A77-476D-BADC-1CDDD7BAA480}" type="pres">
      <dgm:prSet presAssocID="{AC993EF7-67C9-43EA-99C1-8BCC798F9BE1}" presName="descendantText" presStyleLbl="alignAcc1" presStyleIdx="5" presStyleCnt="7">
        <dgm:presLayoutVars>
          <dgm:bulletEnabled val="1"/>
        </dgm:presLayoutVars>
      </dgm:prSet>
      <dgm:spPr/>
    </dgm:pt>
    <dgm:pt modelId="{CF276D98-A27E-4008-B1E4-9D368E5D2CB5}" type="pres">
      <dgm:prSet presAssocID="{36601C33-705E-4184-80B6-3E212CB93AC3}" presName="sp" presStyleCnt="0"/>
      <dgm:spPr/>
    </dgm:pt>
    <dgm:pt modelId="{A12A1861-60F5-4467-A240-FEC49DB06F3C}" type="pres">
      <dgm:prSet presAssocID="{ABEF70C6-40E1-4C35-9672-9F00AAA95E1C}" presName="composite" presStyleCnt="0"/>
      <dgm:spPr/>
    </dgm:pt>
    <dgm:pt modelId="{E9F88791-3986-4294-8B63-833D13DB5CDF}" type="pres">
      <dgm:prSet presAssocID="{ABEF70C6-40E1-4C35-9672-9F00AAA95E1C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7DF36245-14B3-48E2-A904-845C8AAA53A3}" type="pres">
      <dgm:prSet presAssocID="{ABEF70C6-40E1-4C35-9672-9F00AAA95E1C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7F729311-A787-4DB6-9987-75956580AB36}" srcId="{46DAC667-AC70-488B-9AA7-E8FD61D1A96F}" destId="{C5AF93EE-A3B6-4F18-A40A-E4870685CD44}" srcOrd="0" destOrd="0" parTransId="{DDC160FF-25D8-4EBF-A238-3BD6D788DF9E}" sibTransId="{4F2F51B4-7F03-4A07-8FFC-4AE9EB3327EE}"/>
    <dgm:cxn modelId="{DD21CADD-C054-438B-80C0-5BE2E85DE405}" srcId="{36D50529-22C4-4674-98FD-00287B24CB09}" destId="{9A7116F5-F53D-4B09-A4FE-2701F2870758}" srcOrd="3" destOrd="0" parTransId="{10D809CD-4339-4D12-A1A5-136116ACD74B}" sibTransId="{70A4959B-7AC5-4C0C-8126-1BA7D3549A1B}"/>
    <dgm:cxn modelId="{665265F5-EC77-4D5E-8CBB-1598CAE43124}" type="presOf" srcId="{944EE1EF-333C-4ACE-AD87-F9D2A328EB58}" destId="{4AFACC42-00A8-4AA5-8489-41FE177581F3}" srcOrd="0" destOrd="0" presId="urn:microsoft.com/office/officeart/2005/8/layout/chevron2"/>
    <dgm:cxn modelId="{A9AE8057-63C1-4CDE-921F-0781CB76AFA1}" type="presOf" srcId="{D24DC56D-69A2-4C67-B5D2-808433DF9F24}" destId="{4D539CDC-F225-454B-BC4E-16748E678EC5}" srcOrd="0" destOrd="0" presId="urn:microsoft.com/office/officeart/2005/8/layout/chevron2"/>
    <dgm:cxn modelId="{370EFC62-FF6A-4821-B3CD-756E0B5BBD78}" type="presOf" srcId="{1D18A107-F36D-4FFA-A291-23D5BD6AF637}" destId="{C7115402-5CA0-4822-85EB-42B5E47C1327}" srcOrd="0" destOrd="0" presId="urn:microsoft.com/office/officeart/2005/8/layout/chevron2"/>
    <dgm:cxn modelId="{587C8E48-52B6-49A2-845C-177AAD7770C5}" srcId="{36D50529-22C4-4674-98FD-00287B24CB09}" destId="{9B7C137C-3BCC-4356-89D0-E1671A10688A}" srcOrd="2" destOrd="0" parTransId="{41AF038B-3D95-4BF4-9496-E387ADA13955}" sibTransId="{C56B62A0-0C75-48E8-8E97-13E9BBCF4559}"/>
    <dgm:cxn modelId="{24CA1480-7EB8-4A36-8134-D374051DF6C8}" type="presOf" srcId="{E603A5D4-BAF5-49CB-B9C6-0ED8EC3733F5}" destId="{50EBAD86-ED08-4513-BCAC-86E634FB29B8}" srcOrd="0" destOrd="0" presId="urn:microsoft.com/office/officeart/2005/8/layout/chevron2"/>
    <dgm:cxn modelId="{AD90FD97-1566-42D0-B27C-D126472F6816}" srcId="{BF7EF907-2617-4610-A625-50DCFE9DD689}" destId="{D24DC56D-69A2-4C67-B5D2-808433DF9F24}" srcOrd="0" destOrd="0" parTransId="{7983DFFB-D36A-44B7-BE0B-56A7A57CB447}" sibTransId="{7DDE1894-1BA5-42C1-A78E-D63B9A9A689E}"/>
    <dgm:cxn modelId="{F7ABAA33-D2E1-4E96-B6BC-2BACA9C6C203}" srcId="{9B7C137C-3BCC-4356-89D0-E1671A10688A}" destId="{944EE1EF-333C-4ACE-AD87-F9D2A328EB58}" srcOrd="0" destOrd="0" parTransId="{E3D60108-EE7D-48E1-9A10-8BCA4696F2D1}" sibTransId="{2B0B3620-16E7-4D56-A799-D4D1D9B9B5F0}"/>
    <dgm:cxn modelId="{F4EC5EBB-969C-4EAD-AE8D-32647E59E20E}" type="presOf" srcId="{F0414FB2-CFEF-41BB-A4D4-7089202DD438}" destId="{FB1935AC-7A77-476D-BADC-1CDDD7BAA480}" srcOrd="0" destOrd="0" presId="urn:microsoft.com/office/officeart/2005/8/layout/chevron2"/>
    <dgm:cxn modelId="{4C5FD91E-01EF-46F6-A556-ABDE13E9C01F}" srcId="{E603A5D4-BAF5-49CB-B9C6-0ED8EC3733F5}" destId="{48E9BE33-DA0B-4475-8EFF-8B4F022BAE3E}" srcOrd="0" destOrd="0" parTransId="{0DE5E518-ED0D-4ABF-8E0B-373717D26C0B}" sibTransId="{E2328070-4BA8-494B-8CB2-E8D94C21078C}"/>
    <dgm:cxn modelId="{87CEBC82-282E-4E22-898B-1673E58AA59D}" type="presOf" srcId="{BF7EF907-2617-4610-A625-50DCFE9DD689}" destId="{AF81A608-A09C-486B-9E66-CAD8F78DAEAC}" srcOrd="0" destOrd="0" presId="urn:microsoft.com/office/officeart/2005/8/layout/chevron2"/>
    <dgm:cxn modelId="{BF04F774-E6BC-4238-A623-8CECE505460F}" type="presOf" srcId="{F173868A-4323-4971-96FE-195285A0D09B}" destId="{7DF36245-14B3-48E2-A904-845C8AAA53A3}" srcOrd="0" destOrd="0" presId="urn:microsoft.com/office/officeart/2005/8/layout/chevron2"/>
    <dgm:cxn modelId="{A136C048-4BBC-439E-A292-4585A6CF6F53}" srcId="{36D50529-22C4-4674-98FD-00287B24CB09}" destId="{E603A5D4-BAF5-49CB-B9C6-0ED8EC3733F5}" srcOrd="1" destOrd="0" parTransId="{35A641EA-0293-4BA4-8850-37DD5B09A99F}" sibTransId="{37CBC885-D511-4DDE-A7F5-D08F86FB57FE}"/>
    <dgm:cxn modelId="{F768487A-7259-4EE3-9AD2-DCC0CAB76A11}" type="presOf" srcId="{9B7C137C-3BCC-4356-89D0-E1671A10688A}" destId="{DF7842DF-B2A2-4AA4-BF45-5EBBFAD45DE3}" srcOrd="0" destOrd="0" presId="urn:microsoft.com/office/officeart/2005/8/layout/chevron2"/>
    <dgm:cxn modelId="{D8C76DA1-1DAB-468D-A928-D0F6686EBC4A}" type="presOf" srcId="{C5AF93EE-A3B6-4F18-A40A-E4870685CD44}" destId="{04742F0D-01D2-4C8B-93CD-C2ABC7B9F838}" srcOrd="0" destOrd="0" presId="urn:microsoft.com/office/officeart/2005/8/layout/chevron2"/>
    <dgm:cxn modelId="{83F273F4-0ED6-43F3-820B-68869663B57E}" srcId="{36D50529-22C4-4674-98FD-00287B24CB09}" destId="{AC993EF7-67C9-43EA-99C1-8BCC798F9BE1}" srcOrd="5" destOrd="0" parTransId="{6B1F5E4A-C1B5-4396-B919-B38A1D4FC4CD}" sibTransId="{36601C33-705E-4184-80B6-3E212CB93AC3}"/>
    <dgm:cxn modelId="{A5A98CD9-08E3-4B0C-B7FE-07E3DC11EB54}" type="presOf" srcId="{ABEF70C6-40E1-4C35-9672-9F00AAA95E1C}" destId="{E9F88791-3986-4294-8B63-833D13DB5CDF}" srcOrd="0" destOrd="0" presId="urn:microsoft.com/office/officeart/2005/8/layout/chevron2"/>
    <dgm:cxn modelId="{7E29261F-3A5C-4D2D-88B3-5CD39D696B40}" srcId="{9A7116F5-F53D-4B09-A4FE-2701F2870758}" destId="{1D18A107-F36D-4FFA-A291-23D5BD6AF637}" srcOrd="0" destOrd="0" parTransId="{EE03DFD2-D8E8-4C45-BD85-8A68D867B598}" sibTransId="{BD1B0DEF-E616-41F4-A7D2-BE65C628C1F1}"/>
    <dgm:cxn modelId="{33537825-3421-4FF8-AB2B-C9485A25EEBB}" srcId="{AC993EF7-67C9-43EA-99C1-8BCC798F9BE1}" destId="{F0414FB2-CFEF-41BB-A4D4-7089202DD438}" srcOrd="0" destOrd="0" parTransId="{E1A0581D-D669-4EB3-ACBB-C1018DB4A674}" sibTransId="{D697980E-C313-47F0-9C25-6A4001F68AF1}"/>
    <dgm:cxn modelId="{297208EE-D026-4FFC-AC0F-0847EB8566AA}" srcId="{36D50529-22C4-4674-98FD-00287B24CB09}" destId="{BF7EF907-2617-4610-A625-50DCFE9DD689}" srcOrd="4" destOrd="0" parTransId="{0E513FBB-61B0-41F6-B4FC-B025EB78760C}" sibTransId="{0E97F7E4-B3F5-48E6-A5C7-40414BE35E95}"/>
    <dgm:cxn modelId="{570327E9-F7F3-448A-B1F2-22C4CBB08005}" type="presOf" srcId="{48E9BE33-DA0B-4475-8EFF-8B4F022BAE3E}" destId="{BC88F1CC-F550-4EEA-B124-A9477920C771}" srcOrd="0" destOrd="0" presId="urn:microsoft.com/office/officeart/2005/8/layout/chevron2"/>
    <dgm:cxn modelId="{C12853A5-1B17-4D2E-BBF8-16EFDB794D19}" srcId="{36D50529-22C4-4674-98FD-00287B24CB09}" destId="{46DAC667-AC70-488B-9AA7-E8FD61D1A96F}" srcOrd="0" destOrd="0" parTransId="{A7B46AC1-0A8D-47EA-96D6-64B3985FFFD4}" sibTransId="{ED7817C9-10DA-48AB-A259-6E50E183F890}"/>
    <dgm:cxn modelId="{CB67A161-A80E-402C-BF5F-827BC3CE3D42}" srcId="{36D50529-22C4-4674-98FD-00287B24CB09}" destId="{ABEF70C6-40E1-4C35-9672-9F00AAA95E1C}" srcOrd="6" destOrd="0" parTransId="{4060F3EB-702B-402F-81CE-3A0C39EA1E89}" sibTransId="{82664939-2225-47AA-B54D-FDBB8AB67A6E}"/>
    <dgm:cxn modelId="{036DE3C9-510D-4909-9E38-C1BF93A0E6BB}" srcId="{ABEF70C6-40E1-4C35-9672-9F00AAA95E1C}" destId="{F173868A-4323-4971-96FE-195285A0D09B}" srcOrd="0" destOrd="0" parTransId="{C26D1A54-C5C8-4B09-A193-F3A3CBA8CB19}" sibTransId="{E41396DA-4EDC-4B90-BB40-272E5E47AE44}"/>
    <dgm:cxn modelId="{992279C7-E20F-40E4-98BD-861A75ED772E}" type="presOf" srcId="{46DAC667-AC70-488B-9AA7-E8FD61D1A96F}" destId="{983B3CB7-DDFD-43D9-A675-BC3802401EB6}" srcOrd="0" destOrd="0" presId="urn:microsoft.com/office/officeart/2005/8/layout/chevron2"/>
    <dgm:cxn modelId="{BF740A64-2491-4042-B5EC-B39B884B52D9}" type="presOf" srcId="{36D50529-22C4-4674-98FD-00287B24CB09}" destId="{F5C536D0-B1E5-4130-9A00-F971730109F4}" srcOrd="0" destOrd="0" presId="urn:microsoft.com/office/officeart/2005/8/layout/chevron2"/>
    <dgm:cxn modelId="{11D432AC-1578-4FB9-9CDD-2DBEFD80EB0B}" type="presOf" srcId="{9A7116F5-F53D-4B09-A4FE-2701F2870758}" destId="{D7B4EB20-8E06-4C02-94A2-40856DC5EECC}" srcOrd="0" destOrd="0" presId="urn:microsoft.com/office/officeart/2005/8/layout/chevron2"/>
    <dgm:cxn modelId="{3BA5E256-DB01-4391-B9F6-A6A9DFA93A5F}" type="presOf" srcId="{AC993EF7-67C9-43EA-99C1-8BCC798F9BE1}" destId="{601E1A43-199F-4403-B2D9-FF48F24D2423}" srcOrd="0" destOrd="0" presId="urn:microsoft.com/office/officeart/2005/8/layout/chevron2"/>
    <dgm:cxn modelId="{6C1C11A6-2453-4EF9-8726-67585C2E1D02}" type="presParOf" srcId="{F5C536D0-B1E5-4130-9A00-F971730109F4}" destId="{ABAD23E9-F93D-426A-BD04-8DCADB20BFE1}" srcOrd="0" destOrd="0" presId="urn:microsoft.com/office/officeart/2005/8/layout/chevron2"/>
    <dgm:cxn modelId="{6BE45232-4401-4C7C-B404-559C92C108ED}" type="presParOf" srcId="{ABAD23E9-F93D-426A-BD04-8DCADB20BFE1}" destId="{983B3CB7-DDFD-43D9-A675-BC3802401EB6}" srcOrd="0" destOrd="0" presId="urn:microsoft.com/office/officeart/2005/8/layout/chevron2"/>
    <dgm:cxn modelId="{790E98C7-FD6A-4E6D-B084-95E73A6FAA4F}" type="presParOf" srcId="{ABAD23E9-F93D-426A-BD04-8DCADB20BFE1}" destId="{04742F0D-01D2-4C8B-93CD-C2ABC7B9F838}" srcOrd="1" destOrd="0" presId="urn:microsoft.com/office/officeart/2005/8/layout/chevron2"/>
    <dgm:cxn modelId="{E4DCB58E-C6CF-4C18-A30B-6C78D0FF8818}" type="presParOf" srcId="{F5C536D0-B1E5-4130-9A00-F971730109F4}" destId="{5464014C-8ABE-472E-80E3-E9E4B2174F4C}" srcOrd="1" destOrd="0" presId="urn:microsoft.com/office/officeart/2005/8/layout/chevron2"/>
    <dgm:cxn modelId="{158B44BA-599B-4EA1-AA6C-00D06EBAF852}" type="presParOf" srcId="{F5C536D0-B1E5-4130-9A00-F971730109F4}" destId="{DD304D7F-3183-4AD2-A3BF-154DD4DC7C94}" srcOrd="2" destOrd="0" presId="urn:microsoft.com/office/officeart/2005/8/layout/chevron2"/>
    <dgm:cxn modelId="{82046D4D-0CD7-4F81-8A8A-BEAE94DE6707}" type="presParOf" srcId="{DD304D7F-3183-4AD2-A3BF-154DD4DC7C94}" destId="{50EBAD86-ED08-4513-BCAC-86E634FB29B8}" srcOrd="0" destOrd="0" presId="urn:microsoft.com/office/officeart/2005/8/layout/chevron2"/>
    <dgm:cxn modelId="{DA55BBAA-603B-4633-B83C-2F5ED494B573}" type="presParOf" srcId="{DD304D7F-3183-4AD2-A3BF-154DD4DC7C94}" destId="{BC88F1CC-F550-4EEA-B124-A9477920C771}" srcOrd="1" destOrd="0" presId="urn:microsoft.com/office/officeart/2005/8/layout/chevron2"/>
    <dgm:cxn modelId="{56EC4B8D-92DA-4912-B17F-3B39B9857BA7}" type="presParOf" srcId="{F5C536D0-B1E5-4130-9A00-F971730109F4}" destId="{3D4EE97C-9F08-4587-861A-922DF1A3DEDC}" srcOrd="3" destOrd="0" presId="urn:microsoft.com/office/officeart/2005/8/layout/chevron2"/>
    <dgm:cxn modelId="{18B95494-9DDE-462B-B903-03296077A2E1}" type="presParOf" srcId="{F5C536D0-B1E5-4130-9A00-F971730109F4}" destId="{1DE2A6B6-0208-471E-ADF0-0D525C2270F0}" srcOrd="4" destOrd="0" presId="urn:microsoft.com/office/officeart/2005/8/layout/chevron2"/>
    <dgm:cxn modelId="{6881FF64-E57B-4BE1-A4CA-170B7B6D6E68}" type="presParOf" srcId="{1DE2A6B6-0208-471E-ADF0-0D525C2270F0}" destId="{DF7842DF-B2A2-4AA4-BF45-5EBBFAD45DE3}" srcOrd="0" destOrd="0" presId="urn:microsoft.com/office/officeart/2005/8/layout/chevron2"/>
    <dgm:cxn modelId="{23B57C29-AADA-4AE9-A008-5DBED2861393}" type="presParOf" srcId="{1DE2A6B6-0208-471E-ADF0-0D525C2270F0}" destId="{4AFACC42-00A8-4AA5-8489-41FE177581F3}" srcOrd="1" destOrd="0" presId="urn:microsoft.com/office/officeart/2005/8/layout/chevron2"/>
    <dgm:cxn modelId="{D391989B-4BBB-48F7-A347-6914B910E0B1}" type="presParOf" srcId="{F5C536D0-B1E5-4130-9A00-F971730109F4}" destId="{B7BCC6DA-4347-41C9-8680-28884B268C96}" srcOrd="5" destOrd="0" presId="urn:microsoft.com/office/officeart/2005/8/layout/chevron2"/>
    <dgm:cxn modelId="{E848B8B5-0B45-4E07-8602-BDC59A3391AA}" type="presParOf" srcId="{F5C536D0-B1E5-4130-9A00-F971730109F4}" destId="{C0E6BC4B-39BB-4B1D-A173-53CDE935E2AD}" srcOrd="6" destOrd="0" presId="urn:microsoft.com/office/officeart/2005/8/layout/chevron2"/>
    <dgm:cxn modelId="{3F581824-DB70-49D8-85D8-95B7A0C43275}" type="presParOf" srcId="{C0E6BC4B-39BB-4B1D-A173-53CDE935E2AD}" destId="{D7B4EB20-8E06-4C02-94A2-40856DC5EECC}" srcOrd="0" destOrd="0" presId="urn:microsoft.com/office/officeart/2005/8/layout/chevron2"/>
    <dgm:cxn modelId="{405F6559-68D1-4D74-8692-83F0DEAF756B}" type="presParOf" srcId="{C0E6BC4B-39BB-4B1D-A173-53CDE935E2AD}" destId="{C7115402-5CA0-4822-85EB-42B5E47C1327}" srcOrd="1" destOrd="0" presId="urn:microsoft.com/office/officeart/2005/8/layout/chevron2"/>
    <dgm:cxn modelId="{ED444528-C889-4408-8BF0-AB7944626564}" type="presParOf" srcId="{F5C536D0-B1E5-4130-9A00-F971730109F4}" destId="{61EB6045-0DF7-4B3F-8371-7E642050CB9F}" srcOrd="7" destOrd="0" presId="urn:microsoft.com/office/officeart/2005/8/layout/chevron2"/>
    <dgm:cxn modelId="{A9D798FF-6BDC-4216-86D6-63F3661924CA}" type="presParOf" srcId="{F5C536D0-B1E5-4130-9A00-F971730109F4}" destId="{91150508-661D-4610-85F6-BF548653D87F}" srcOrd="8" destOrd="0" presId="urn:microsoft.com/office/officeart/2005/8/layout/chevron2"/>
    <dgm:cxn modelId="{086B48EC-7035-4BCC-8F29-546E5F56FDA5}" type="presParOf" srcId="{91150508-661D-4610-85F6-BF548653D87F}" destId="{AF81A608-A09C-486B-9E66-CAD8F78DAEAC}" srcOrd="0" destOrd="0" presId="urn:microsoft.com/office/officeart/2005/8/layout/chevron2"/>
    <dgm:cxn modelId="{4E45C6EF-7449-4561-9A4A-64839170896C}" type="presParOf" srcId="{91150508-661D-4610-85F6-BF548653D87F}" destId="{4D539CDC-F225-454B-BC4E-16748E678EC5}" srcOrd="1" destOrd="0" presId="urn:microsoft.com/office/officeart/2005/8/layout/chevron2"/>
    <dgm:cxn modelId="{1B316AC5-CCA1-4311-B8E5-19CCE4E6D6BC}" type="presParOf" srcId="{F5C536D0-B1E5-4130-9A00-F971730109F4}" destId="{2A1D8741-DD6E-4058-8F85-B6E1161F1F94}" srcOrd="9" destOrd="0" presId="urn:microsoft.com/office/officeart/2005/8/layout/chevron2"/>
    <dgm:cxn modelId="{D6512FEE-573B-41A0-8597-2EA78DEE2046}" type="presParOf" srcId="{F5C536D0-B1E5-4130-9A00-F971730109F4}" destId="{A7119D92-DF7C-4E2E-A618-DD17DC4F8CAD}" srcOrd="10" destOrd="0" presId="urn:microsoft.com/office/officeart/2005/8/layout/chevron2"/>
    <dgm:cxn modelId="{CFB4764A-EDBA-4868-A581-5A78CF1A3D91}" type="presParOf" srcId="{A7119D92-DF7C-4E2E-A618-DD17DC4F8CAD}" destId="{601E1A43-199F-4403-B2D9-FF48F24D2423}" srcOrd="0" destOrd="0" presId="urn:microsoft.com/office/officeart/2005/8/layout/chevron2"/>
    <dgm:cxn modelId="{292CDB26-688F-42E1-8D6A-B2F4E70ECC83}" type="presParOf" srcId="{A7119D92-DF7C-4E2E-A618-DD17DC4F8CAD}" destId="{FB1935AC-7A77-476D-BADC-1CDDD7BAA480}" srcOrd="1" destOrd="0" presId="urn:microsoft.com/office/officeart/2005/8/layout/chevron2"/>
    <dgm:cxn modelId="{C12EDD37-7E4C-4484-B83E-518F3FA70555}" type="presParOf" srcId="{F5C536D0-B1E5-4130-9A00-F971730109F4}" destId="{CF276D98-A27E-4008-B1E4-9D368E5D2CB5}" srcOrd="11" destOrd="0" presId="urn:microsoft.com/office/officeart/2005/8/layout/chevron2"/>
    <dgm:cxn modelId="{61C1D125-E057-4032-B45E-490D857F5674}" type="presParOf" srcId="{F5C536D0-B1E5-4130-9A00-F971730109F4}" destId="{A12A1861-60F5-4467-A240-FEC49DB06F3C}" srcOrd="12" destOrd="0" presId="urn:microsoft.com/office/officeart/2005/8/layout/chevron2"/>
    <dgm:cxn modelId="{6A7E900A-381F-4762-A5B2-C01A23F5FECB}" type="presParOf" srcId="{A12A1861-60F5-4467-A240-FEC49DB06F3C}" destId="{E9F88791-3986-4294-8B63-833D13DB5CDF}" srcOrd="0" destOrd="0" presId="urn:microsoft.com/office/officeart/2005/8/layout/chevron2"/>
    <dgm:cxn modelId="{6803C001-AAD2-41F2-9380-786F9AA30246}" type="presParOf" srcId="{A12A1861-60F5-4467-A240-FEC49DB06F3C}" destId="{7DF36245-14B3-48E2-A904-845C8AAA53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B3CB7-DDFD-43D9-A675-BC3802401EB6}">
      <dsp:nvSpPr>
        <dsp:cNvPr id="0" name=""/>
        <dsp:cNvSpPr/>
      </dsp:nvSpPr>
      <dsp:spPr>
        <a:xfrm rot="5400000">
          <a:off x="-125508" y="128516"/>
          <a:ext cx="815593" cy="570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 rot="-5400000">
        <a:off x="-3168" y="291635"/>
        <a:ext cx="570915" cy="244678"/>
      </dsp:txXfrm>
    </dsp:sp>
    <dsp:sp modelId="{04742F0D-01D2-4C8B-93CD-C2ABC7B9F838}">
      <dsp:nvSpPr>
        <dsp:cNvPr id="0" name=""/>
        <dsp:cNvSpPr/>
      </dsp:nvSpPr>
      <dsp:spPr>
        <a:xfrm rot="5400000">
          <a:off x="4419357" y="-3845434"/>
          <a:ext cx="530135" cy="8233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 Нарушения в ходе формирования и исполнения бюджетов (175 видов нарушений (48,1%))</a:t>
          </a:r>
          <a:endParaRPr lang="ru-RU" sz="1600" b="1" kern="1200" dirty="0"/>
        </a:p>
      </dsp:txBody>
      <dsp:txXfrm rot="-5400000">
        <a:off x="567746" y="32056"/>
        <a:ext cx="8207480" cy="478377"/>
      </dsp:txXfrm>
    </dsp:sp>
    <dsp:sp modelId="{50EBAD86-ED08-4513-BCAC-86E634FB29B8}">
      <dsp:nvSpPr>
        <dsp:cNvPr id="0" name=""/>
        <dsp:cNvSpPr/>
      </dsp:nvSpPr>
      <dsp:spPr>
        <a:xfrm rot="5400000">
          <a:off x="-125508" y="862581"/>
          <a:ext cx="815593" cy="570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 rot="-5400000">
        <a:off x="-3168" y="1025700"/>
        <a:ext cx="570915" cy="244678"/>
      </dsp:txXfrm>
    </dsp:sp>
    <dsp:sp modelId="{BC88F1CC-F550-4EEA-B124-A9477920C771}">
      <dsp:nvSpPr>
        <dsp:cNvPr id="0" name=""/>
        <dsp:cNvSpPr/>
      </dsp:nvSpPr>
      <dsp:spPr>
        <a:xfrm rot="5400000">
          <a:off x="4419357" y="-3111369"/>
          <a:ext cx="530135" cy="8233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Нарушения ведения бухгалтерского учета, составления и представления бухгалтерской (финансовой) отчетности (12 видов нарушений (3,3%))</a:t>
          </a:r>
          <a:endParaRPr lang="ru-RU" sz="1600" b="1" kern="1200" dirty="0"/>
        </a:p>
      </dsp:txBody>
      <dsp:txXfrm rot="-5400000">
        <a:off x="567746" y="766121"/>
        <a:ext cx="8207480" cy="478377"/>
      </dsp:txXfrm>
    </dsp:sp>
    <dsp:sp modelId="{DF7842DF-B2A2-4AA4-BF45-5EBBFAD45DE3}">
      <dsp:nvSpPr>
        <dsp:cNvPr id="0" name=""/>
        <dsp:cNvSpPr/>
      </dsp:nvSpPr>
      <dsp:spPr>
        <a:xfrm rot="5400000">
          <a:off x="-125508" y="1596647"/>
          <a:ext cx="815593" cy="570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</a:t>
          </a:r>
          <a:endParaRPr lang="ru-RU" sz="1600" kern="1200" dirty="0"/>
        </a:p>
      </dsp:txBody>
      <dsp:txXfrm rot="-5400000">
        <a:off x="-3168" y="1759766"/>
        <a:ext cx="570915" cy="244678"/>
      </dsp:txXfrm>
    </dsp:sp>
    <dsp:sp modelId="{4AFACC42-00A8-4AA5-8489-41FE177581F3}">
      <dsp:nvSpPr>
        <dsp:cNvPr id="0" name=""/>
        <dsp:cNvSpPr/>
      </dsp:nvSpPr>
      <dsp:spPr>
        <a:xfrm rot="5400000">
          <a:off x="4419357" y="-2377304"/>
          <a:ext cx="530135" cy="8233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Нарушения в сфере управления и распоряжения государственной (муниципальной) собственностью (60 видов нарушений (16,5%))</a:t>
          </a:r>
          <a:endParaRPr lang="ru-RU" sz="1600" b="1" kern="1200" dirty="0"/>
        </a:p>
      </dsp:txBody>
      <dsp:txXfrm rot="-5400000">
        <a:off x="567746" y="1500186"/>
        <a:ext cx="8207480" cy="478377"/>
      </dsp:txXfrm>
    </dsp:sp>
    <dsp:sp modelId="{D7B4EB20-8E06-4C02-94A2-40856DC5EECC}">
      <dsp:nvSpPr>
        <dsp:cNvPr id="0" name=""/>
        <dsp:cNvSpPr/>
      </dsp:nvSpPr>
      <dsp:spPr>
        <a:xfrm rot="5400000">
          <a:off x="-125508" y="2379471"/>
          <a:ext cx="815593" cy="570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</a:t>
          </a:r>
          <a:endParaRPr lang="ru-RU" sz="1600" kern="1200" dirty="0"/>
        </a:p>
      </dsp:txBody>
      <dsp:txXfrm rot="-5400000">
        <a:off x="-3168" y="2542590"/>
        <a:ext cx="570915" cy="244678"/>
      </dsp:txXfrm>
    </dsp:sp>
    <dsp:sp modelId="{C7115402-5CA0-4822-85EB-42B5E47C1327}">
      <dsp:nvSpPr>
        <dsp:cNvPr id="0" name=""/>
        <dsp:cNvSpPr/>
      </dsp:nvSpPr>
      <dsp:spPr>
        <a:xfrm rot="5400000">
          <a:off x="4370598" y="-1600819"/>
          <a:ext cx="627653" cy="8246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Нарушения при осуществлении государственных (муниципальных) закупок и закупок отдельными видами юридических лиц (54 вида нарушения (14,8%))</a:t>
          </a:r>
          <a:endParaRPr lang="ru-RU" sz="1600" b="1" kern="1200" dirty="0"/>
        </a:p>
      </dsp:txBody>
      <dsp:txXfrm rot="-5400000">
        <a:off x="561406" y="2239012"/>
        <a:ext cx="8215400" cy="566375"/>
      </dsp:txXfrm>
    </dsp:sp>
    <dsp:sp modelId="{AF81A608-A09C-486B-9E66-CAD8F78DAEAC}">
      <dsp:nvSpPr>
        <dsp:cNvPr id="0" name=""/>
        <dsp:cNvSpPr/>
      </dsp:nvSpPr>
      <dsp:spPr>
        <a:xfrm rot="5400000">
          <a:off x="-125508" y="3191307"/>
          <a:ext cx="815593" cy="570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</a:t>
          </a:r>
          <a:endParaRPr lang="ru-RU" sz="1600" kern="1200" dirty="0"/>
        </a:p>
      </dsp:txBody>
      <dsp:txXfrm rot="-5400000">
        <a:off x="-3168" y="3354426"/>
        <a:ext cx="570915" cy="244678"/>
      </dsp:txXfrm>
    </dsp:sp>
    <dsp:sp modelId="{4D539CDC-F225-454B-BC4E-16748E678EC5}">
      <dsp:nvSpPr>
        <dsp:cNvPr id="0" name=""/>
        <dsp:cNvSpPr/>
      </dsp:nvSpPr>
      <dsp:spPr>
        <a:xfrm rot="5400000">
          <a:off x="4341586" y="-778897"/>
          <a:ext cx="685677" cy="82258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i="1" kern="1200" dirty="0" smtClean="0"/>
            <a:t>Нарушения в сфере деятельности Центрального банка РФ, его структурных подразделений и других банков и небанковских кредитных организаций, организаций с участием РФ в их уставных (складочных) капиталах и иных организаций, в том числе при использовании ими имущества, находящегося в государственной (муниципальной) собственности (28 видов нарушений (7,7%))</a:t>
          </a:r>
          <a:endParaRPr lang="ru-RU" sz="1100" b="1" i="1" kern="1200" dirty="0"/>
        </a:p>
      </dsp:txBody>
      <dsp:txXfrm rot="-5400000">
        <a:off x="571491" y="3024670"/>
        <a:ext cx="8192395" cy="618733"/>
      </dsp:txXfrm>
    </dsp:sp>
    <dsp:sp modelId="{601E1A43-199F-4403-B2D9-FF48F24D2423}">
      <dsp:nvSpPr>
        <dsp:cNvPr id="0" name=""/>
        <dsp:cNvSpPr/>
      </dsp:nvSpPr>
      <dsp:spPr>
        <a:xfrm rot="5400000">
          <a:off x="-125508" y="3925373"/>
          <a:ext cx="815593" cy="570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6</a:t>
          </a:r>
          <a:endParaRPr lang="ru-RU" sz="1600" kern="1200" dirty="0"/>
        </a:p>
      </dsp:txBody>
      <dsp:txXfrm rot="-5400000">
        <a:off x="-3168" y="4088492"/>
        <a:ext cx="570915" cy="244678"/>
      </dsp:txXfrm>
    </dsp:sp>
    <dsp:sp modelId="{FB1935AC-7A77-476D-BADC-1CDDD7BAA480}">
      <dsp:nvSpPr>
        <dsp:cNvPr id="0" name=""/>
        <dsp:cNvSpPr/>
      </dsp:nvSpPr>
      <dsp:spPr>
        <a:xfrm rot="5400000">
          <a:off x="4419357" y="-48578"/>
          <a:ext cx="530135" cy="8233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i="1" kern="1200" dirty="0" smtClean="0"/>
            <a:t>Нарушения в ходе использования средств финансовой и гуманитарной помощи Российской Федерации, предоставляемой иностранным государствам, при реализации международных договоров, международных правительственных соглашений и в области соглашений о разделе продукции (21 вид нарушений (5,8%))</a:t>
          </a:r>
          <a:endParaRPr lang="ru-RU" sz="1100" b="1" i="1" kern="1200" dirty="0"/>
        </a:p>
      </dsp:txBody>
      <dsp:txXfrm rot="-5400000">
        <a:off x="567746" y="3828912"/>
        <a:ext cx="8207480" cy="478377"/>
      </dsp:txXfrm>
    </dsp:sp>
    <dsp:sp modelId="{E9F88791-3986-4294-8B63-833D13DB5CDF}">
      <dsp:nvSpPr>
        <dsp:cNvPr id="0" name=""/>
        <dsp:cNvSpPr/>
      </dsp:nvSpPr>
      <dsp:spPr>
        <a:xfrm rot="5400000">
          <a:off x="-125508" y="4659438"/>
          <a:ext cx="815593" cy="5709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7</a:t>
          </a:r>
          <a:endParaRPr lang="ru-RU" sz="1600" kern="1200" dirty="0"/>
        </a:p>
      </dsp:txBody>
      <dsp:txXfrm rot="-5400000">
        <a:off x="-3168" y="4822557"/>
        <a:ext cx="570915" cy="244678"/>
      </dsp:txXfrm>
    </dsp:sp>
    <dsp:sp modelId="{7DF36245-14B3-48E2-A904-845C8AAA53A3}">
      <dsp:nvSpPr>
        <dsp:cNvPr id="0" name=""/>
        <dsp:cNvSpPr/>
      </dsp:nvSpPr>
      <dsp:spPr>
        <a:xfrm rot="5400000">
          <a:off x="4419357" y="685487"/>
          <a:ext cx="530135" cy="8233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Иные нарушения (14 видов нарушений (3,8%))</a:t>
          </a:r>
          <a:endParaRPr lang="ru-RU" sz="1600" b="1" kern="1200" dirty="0"/>
        </a:p>
      </dsp:txBody>
      <dsp:txXfrm rot="-5400000">
        <a:off x="567746" y="4562978"/>
        <a:ext cx="8207480" cy="478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7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90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21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03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4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1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0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45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44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38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8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48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85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13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460C-B07B-410E-B372-F1FC2071324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8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D3C9EAB448C5036C609F759710BB6CD980BF52D7DA0D7100A2360b7sB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80D82632FF6566FE615FE6688ED2EC2ABC66BAAFA41F401DBF303A34E87572467975988095EE8CEI0dFM" TargetMode="External"/><Relationship Id="rId2" Type="http://schemas.openxmlformats.org/officeDocument/2006/relationships/hyperlink" Target="garantf1://70308460.100342525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6A93C2B56894058E5C386CA5AB54D64B83C8504174809BF699855103C8D4DB190B6160E958F7FCA8dCg7O" TargetMode="External"/><Relationship Id="rId5" Type="http://schemas.openxmlformats.org/officeDocument/2006/relationships/hyperlink" Target="garantf1://70308460.1003425308/" TargetMode="External"/><Relationship Id="rId4" Type="http://schemas.openxmlformats.org/officeDocument/2006/relationships/hyperlink" Target="consultantplus://offline/ref=631A45DE8AEAD553C678CA1C39F38BBD43C035981D325573859CB860E755DFAFA198FAD8907D370FD3h2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84CB3038B4AEA7D3C5C5B44AAD63104D491E5794C2FE15429F178465209DC6376CD7D5747EBE8PBvFN" TargetMode="External"/><Relationship Id="rId2" Type="http://schemas.openxmlformats.org/officeDocument/2006/relationships/hyperlink" Target="consultantplus://offline/ref=C84CB3038B4AEA7D3C5C5B44AAD63104D491E47E4C2FE15429F178465209DC6376CD7D5747EBEEPBv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C84CB3038B4AEA7D3C5C5B44AAD63104D491E47E4C2FE15429F178465209DC6376CD7D5747E9EDPBvEN" TargetMode="External"/><Relationship Id="rId5" Type="http://schemas.openxmlformats.org/officeDocument/2006/relationships/hyperlink" Target="consultantplus://offline/ref=C84CB3038B4AEA7D3C5C5B44AAD63104D491E47E4C2FE15429F178465209DC6376CD7D5747E8E9PBvCN" TargetMode="External"/><Relationship Id="rId4" Type="http://schemas.openxmlformats.org/officeDocument/2006/relationships/hyperlink" Target="consultantplus://offline/ref=C84CB3038B4AEA7D3C5C5B44AAD63104D491E47E4C2FE15429F178465209DC6376CD7D5747EAEEPBv2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389468"/>
            <a:ext cx="8915400" cy="43879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Аудит в сфере закупок при проведении строительных работ: проблемы и пути их решения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504267"/>
            <a:ext cx="9306454" cy="1591733"/>
          </a:xfrm>
        </p:spPr>
        <p:txBody>
          <a:bodyPr>
            <a:noAutofit/>
          </a:bodyPr>
          <a:lstStyle/>
          <a:p>
            <a:r>
              <a:rPr lang="ru-RU" sz="3200" b="1" i="1" dirty="0"/>
              <a:t>аудитор счетной палаты Тульской области </a:t>
            </a:r>
            <a:endParaRPr lang="ru-RU" sz="3200" b="1" dirty="0"/>
          </a:p>
          <a:p>
            <a:r>
              <a:rPr lang="ru-RU" sz="3200" b="1" i="1" dirty="0"/>
              <a:t>Гремякова Ольга Петровна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75944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3933" y="624110"/>
            <a:ext cx="8820679" cy="7813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Проблемы при исполнении контрактов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0" y="1405468"/>
            <a:ext cx="8990012" cy="52239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качество </a:t>
            </a:r>
            <a:r>
              <a:rPr lang="ru-RU" dirty="0"/>
              <a:t>подготовки сметной документации, в том числе составления дефектной ведомости на проведение ремонтных </a:t>
            </a:r>
            <a:r>
              <a:rPr lang="ru-RU" dirty="0" smtClean="0"/>
              <a:t>работ.</a:t>
            </a:r>
            <a:r>
              <a:rPr lang="ru-RU" dirty="0"/>
              <a:t> Неправильно определенный объем и состав строительных работ влечет за собой нарушения в ходе исполнения </a:t>
            </a:r>
            <a:r>
              <a:rPr lang="ru-RU" dirty="0" smtClean="0"/>
              <a:t>контракта;</a:t>
            </a:r>
          </a:p>
          <a:p>
            <a:r>
              <a:rPr lang="ru-RU" dirty="0" smtClean="0"/>
              <a:t>Фактическая приемка </a:t>
            </a:r>
            <a:r>
              <a:rPr lang="ru-RU" dirty="0"/>
              <a:t>видов работ, которые не отражены в сметной </a:t>
            </a:r>
            <a:r>
              <a:rPr lang="ru-RU" dirty="0" smtClean="0"/>
              <a:t>документации или наоборот в первичных учетных документах по приемке отражены работы по смете, по факту выполнены совсем другие работы;</a:t>
            </a:r>
          </a:p>
          <a:p>
            <a:r>
              <a:rPr lang="ru-RU" dirty="0"/>
              <a:t>заключаются дополнительные соглашения на исключение некоторых видов работ в объеме не более чем на десять процентов от установленного объема в сметной документации, при одновременном увеличении других видов работ более чем на десять процентов от объема, при этом соблюдая требования законодательства о контрактной системе об увеличении цены контракта не более чем на 10 </a:t>
            </a:r>
            <a:r>
              <a:rPr lang="ru-RU" dirty="0" smtClean="0"/>
              <a:t>%;</a:t>
            </a:r>
          </a:p>
          <a:p>
            <a:r>
              <a:rPr lang="ru-RU" dirty="0"/>
              <a:t>На сегодняшний день законодательство о контрактной системе не содержит четкого определения «объем выполняемых работ», в чем он должен конкретно выражаться.  На практике эта норма применяется к конкретным видам работ (составу работ), определенных сметой. Практически в каждом контракте на выполнение ремонтно-строительных работ выявляются признаки административного правонарушения.</a:t>
            </a:r>
          </a:p>
          <a:p>
            <a:r>
              <a:rPr lang="ru-RU" dirty="0" smtClean="0"/>
              <a:t>Во избежание данных </a:t>
            </a:r>
            <a:r>
              <a:rPr lang="ru-RU" dirty="0"/>
              <a:t>нарушений при исполнении контрактов, необходимо внесение изменений в части уточнения нормы законодательства о контрактной системе по изменению объемов выполняемых работ, связанных непосредственно со строительством.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413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692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Опыт Тульской области по решению проблем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2400" y="1693333"/>
            <a:ext cx="8812212" cy="4631267"/>
          </a:xfrm>
        </p:spPr>
        <p:txBody>
          <a:bodyPr/>
          <a:lstStyle/>
          <a:p>
            <a:r>
              <a:rPr lang="ru-RU" dirty="0" smtClean="0"/>
              <a:t>Распоряжение правительства области </a:t>
            </a:r>
            <a:r>
              <a:rPr lang="ru-RU" dirty="0"/>
              <a:t>от 20.08.2015 № 745-р «Об утверждении Регламента взаимодействия заказчиков Тульской области с государственными учреждениями Тульской области при осуществлении закупок </a:t>
            </a:r>
            <a:r>
              <a:rPr lang="ru-RU" dirty="0" err="1"/>
              <a:t>ремонтно</a:t>
            </a:r>
            <a:r>
              <a:rPr lang="ru-RU" dirty="0"/>
              <a:t>–строительных работ</a:t>
            </a:r>
            <a:r>
              <a:rPr lang="ru-RU" dirty="0" smtClean="0"/>
              <a:t>».</a:t>
            </a:r>
          </a:p>
          <a:p>
            <a:r>
              <a:rPr lang="ru-RU" dirty="0"/>
              <a:t>Этим механизмом предусмотрено обязательное заключение договоров сопровождения ремонтных работ между заказчиками Тульской области и соответствующими учреждениями — центрами технического надзора зданий и сооружений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Их привлечение позволит исключить привлечение заказчиками к формированию дефектных актов, ведомостей и смет потенциально заинтересованных подрядчиков, даст возможность осуществлять внешнюю независимую от заказчика экспертизу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Распоряжением утверждены типовые формы договора, экспертного заключения, а также этапы подготовки и осуществления проведения ремонтно-строительных работ.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362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4479" y="846667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 smtClean="0"/>
              <a:t>Благодарю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0353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9792" y="395509"/>
            <a:ext cx="8911687" cy="15010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Стандарты осуществления внешнего государственного (муниципального) контроля в сфере аудита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1400" y="1998133"/>
            <a:ext cx="9198507" cy="4682065"/>
          </a:xfrm>
        </p:spPr>
        <p:txBody>
          <a:bodyPr>
            <a:normAutofit fontScale="92500"/>
          </a:bodyPr>
          <a:lstStyle/>
          <a:p>
            <a:r>
              <a:rPr lang="ru-RU" i="1" dirty="0"/>
              <a:t> Контрольно-счетные органы при осуществлении внешнего государственного и муниципального финансового контроля руководствуются </a:t>
            </a:r>
            <a:r>
              <a:rPr lang="ru-RU" i="1" dirty="0">
                <a:hlinkClick r:id="rId2"/>
              </a:rPr>
              <a:t>Конституцией Российской Федерации, законодательством Российской Федерации, законодательством субъектов Российской Федерации, муниципальными нормативными правовыми актами, а также стандартами внешнего государственного и муниципального финансового контроля</a:t>
            </a:r>
            <a:r>
              <a:rPr lang="ru-RU" i="1" dirty="0" smtClean="0">
                <a:hlinkClick r:id="rId2"/>
              </a:rPr>
              <a:t>. (п.1 ст. 11 Федерального закона №6-ФЗ от 07.02.2011);</a:t>
            </a:r>
          </a:p>
          <a:p>
            <a:r>
              <a:rPr lang="ru-RU" b="1" dirty="0"/>
              <a:t>Стандарт внешнего государственного финансового аудита (контроля) </a:t>
            </a:r>
            <a:r>
              <a:rPr lang="ru-RU" dirty="0"/>
              <a:t>СФК 21 «Проведение аудита в сфере закупок товаров, работ, услуг, осуществляемых объектами аудита (контроля)» (утвержден коллегией счетной палаты Тульской области (протокол от «24» февраля 2016 года № 1)</a:t>
            </a:r>
          </a:p>
          <a:p>
            <a:r>
              <a:rPr lang="ru-RU" b="1" dirty="0"/>
              <a:t>Методические рекомендации по проведению аудита в сфере закупок </a:t>
            </a:r>
            <a:r>
              <a:rPr lang="ru-RU" dirty="0"/>
              <a:t>в  ходе проведения контрольных и экспертно-аналитических мероприятий счетной палаты Тульской области (утверждены коллегией счетной палаты Тульской области (протокол от «24» февраля 2016 года № 1)</a:t>
            </a:r>
          </a:p>
          <a:p>
            <a:r>
              <a:rPr lang="en-US" b="1" dirty="0"/>
              <a:t>http://www.sptulobl.ru/law/methodic</a:t>
            </a:r>
            <a:r>
              <a:rPr lang="en-US" dirty="0"/>
              <a:t>/</a:t>
            </a:r>
            <a:endParaRPr lang="ru-RU" dirty="0"/>
          </a:p>
          <a:p>
            <a:endParaRPr lang="ru-RU" i="1" dirty="0">
              <a:hlinkClick r:id="rId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22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4423"/>
          </a:xfrm>
        </p:spPr>
        <p:txBody>
          <a:bodyPr/>
          <a:lstStyle/>
          <a:p>
            <a:r>
              <a:rPr lang="ru-RU" dirty="0" smtClean="0"/>
              <a:t>Классификатор нарушений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5466" y="1278467"/>
            <a:ext cx="8829145" cy="5232400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Контрольно-счетные органы при осуществлении своей деятельности руководствуются Классификатором нарушений, выявляемых в ходе внешнего государственного аудита (контроля</a:t>
            </a:r>
            <a:r>
              <a:rPr lang="ru-RU" sz="2000" dirty="0" smtClean="0"/>
              <a:t>), </a:t>
            </a:r>
            <a:r>
              <a:rPr lang="ru-RU" sz="2000" dirty="0"/>
              <a:t>одобренным Советом контрольно-счетных органов при Счетной палате Российской Федерации, (протокол № 2-СКСО от 17.12.2014 г. (в редакции от 22.12.2015 г.) и рекомендованным для применения в работе всем контрольно-счетным органам. </a:t>
            </a:r>
          </a:p>
          <a:p>
            <a:r>
              <a:rPr lang="ru-RU" sz="2000" dirty="0"/>
              <a:t>С текстом данного документа можно ознакомиться на официальном сайте Счетной палаты Российской Федерации </a:t>
            </a:r>
            <a:r>
              <a:rPr lang="en-US" sz="2000" b="1" dirty="0">
                <a:solidFill>
                  <a:schemeClr val="accent1"/>
                </a:solidFill>
              </a:rPr>
              <a:t>www</a:t>
            </a:r>
            <a:r>
              <a:rPr lang="ru-RU" sz="2000" b="1" dirty="0">
                <a:solidFill>
                  <a:schemeClr val="accent1"/>
                </a:solidFill>
              </a:rPr>
              <a:t>.ach.gov.ru </a:t>
            </a:r>
            <a:r>
              <a:rPr lang="ru-RU" sz="2000" dirty="0"/>
              <a:t>в разделе «Документы по методологическому обеспечению»</a:t>
            </a:r>
          </a:p>
          <a:p>
            <a:r>
              <a:rPr lang="ru-RU" sz="2000" dirty="0"/>
              <a:t>Классификатор нарушений состоит из 7 групп, в которых детализированы 364 вида нарушений, из них 215 видов нарушений (59,1 % от общего количества) являются количественными (измеряются только в единицах), остальные виды нарушений имеют количественную и суммовую оценку.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54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5401" y="423334"/>
            <a:ext cx="8939212" cy="668866"/>
          </a:xfrm>
        </p:spPr>
        <p:txBody>
          <a:bodyPr/>
          <a:lstStyle/>
          <a:p>
            <a:r>
              <a:rPr lang="ru-RU" dirty="0" smtClean="0"/>
              <a:t>Группы нарушений</a:t>
            </a:r>
            <a:endParaRPr lang="ru-RU" dirty="0"/>
          </a:p>
        </p:txBody>
      </p:sp>
      <p:graphicFrame>
        <p:nvGraphicFramePr>
          <p:cNvPr id="40" name="Объект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71955"/>
              </p:ext>
            </p:extLst>
          </p:nvPr>
        </p:nvGraphicFramePr>
        <p:xfrm>
          <a:off x="2700338" y="1236663"/>
          <a:ext cx="8804275" cy="5358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147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29377"/>
            <a:ext cx="8911687" cy="1280890"/>
          </a:xfrm>
        </p:spPr>
        <p:txBody>
          <a:bodyPr/>
          <a:lstStyle/>
          <a:p>
            <a:r>
              <a:rPr lang="ru-RU" dirty="0" smtClean="0"/>
              <a:t>Нарушения </a:t>
            </a:r>
            <a:r>
              <a:rPr lang="ru-RU" dirty="0"/>
              <a:t>в ходе формирования и исполнения бюджетов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0" y="1710267"/>
            <a:ext cx="8837612" cy="4919133"/>
          </a:xfrm>
        </p:spPr>
        <p:txBody>
          <a:bodyPr>
            <a:normAutofit fontScale="70000" lnSpcReduction="20000"/>
          </a:bodyPr>
          <a:lstStyle/>
          <a:p>
            <a:r>
              <a:rPr lang="ru-RU" b="1" i="1" u="sng" dirty="0"/>
              <a:t>нарушение порядка применения бюджетной классификации </a:t>
            </a:r>
            <a:r>
              <a:rPr lang="ru-RU" b="1" i="1" u="sng" dirty="0" smtClean="0"/>
              <a:t>РФ.  (</a:t>
            </a:r>
            <a:r>
              <a:rPr lang="ru-RU" dirty="0" smtClean="0"/>
              <a:t>измеряется </a:t>
            </a:r>
            <a:r>
              <a:rPr lang="ru-RU" dirty="0"/>
              <a:t>в количественном </a:t>
            </a:r>
            <a:r>
              <a:rPr lang="ru-RU" dirty="0" smtClean="0"/>
              <a:t>выражении).</a:t>
            </a:r>
            <a:endParaRPr lang="ru-RU" dirty="0"/>
          </a:p>
          <a:p>
            <a:r>
              <a:rPr lang="ru-RU" dirty="0" smtClean="0"/>
              <a:t>Согласно </a:t>
            </a:r>
            <a:r>
              <a:rPr lang="ru-RU" dirty="0"/>
              <a:t>п.1 ст. 21 БК РФ код классификации расходов бюджетов детализирует направления финансового обеспечения и состоит из:</a:t>
            </a:r>
          </a:p>
          <a:p>
            <a:r>
              <a:rPr lang="ru-RU" dirty="0"/>
              <a:t>1) кода главного распорядителя бюджетных средств;</a:t>
            </a:r>
          </a:p>
          <a:p>
            <a:r>
              <a:rPr lang="ru-RU" dirty="0"/>
              <a:t>2) кода раздела, подраздела, целевой статьи и вида расходов.</a:t>
            </a:r>
          </a:p>
          <a:p>
            <a:r>
              <a:rPr lang="ru-RU" dirty="0"/>
              <a:t>Перечень единых для бюджетов бюджетной системы РФ видов расходов установлен Приказом Минфина России от 01.07.2013 № </a:t>
            </a:r>
            <a:r>
              <a:rPr lang="ru-RU" dirty="0" smtClean="0"/>
              <a:t>65н.</a:t>
            </a:r>
          </a:p>
          <a:p>
            <a:r>
              <a:rPr lang="ru-RU" dirty="0" smtClean="0"/>
              <a:t>Виды расходов, применительно к закупке строительных работ:</a:t>
            </a:r>
          </a:p>
          <a:p>
            <a:r>
              <a:rPr lang="ru-RU" dirty="0">
                <a:hlinkClick r:id="rId2"/>
              </a:rPr>
              <a:t>200</a:t>
            </a:r>
            <a:r>
              <a:rPr lang="ru-RU" dirty="0"/>
              <a:t> «Закупка товаров, работ и услуг для обеспечения государственных (муниципальных) нужд</a:t>
            </a:r>
            <a:r>
              <a:rPr lang="ru-RU" dirty="0" smtClean="0"/>
              <a:t>»</a:t>
            </a:r>
          </a:p>
          <a:p>
            <a:r>
              <a:rPr lang="ru-RU" dirty="0" smtClean="0">
                <a:hlinkClick r:id="rId3"/>
              </a:rPr>
              <a:t>243</a:t>
            </a:r>
            <a:r>
              <a:rPr lang="ru-RU" dirty="0" smtClean="0"/>
              <a:t> </a:t>
            </a:r>
            <a:r>
              <a:rPr lang="ru-RU" dirty="0"/>
              <a:t>«Закупка товаров, работ, услуг в целях капитального ремонта государственного (муниципального) имущества</a:t>
            </a:r>
            <a:r>
              <a:rPr lang="ru-RU" dirty="0" smtClean="0"/>
              <a:t>»; </a:t>
            </a:r>
          </a:p>
          <a:p>
            <a:r>
              <a:rPr lang="ru-RU" dirty="0">
                <a:hlinkClick r:id="rId4"/>
              </a:rPr>
              <a:t>244</a:t>
            </a:r>
            <a:r>
              <a:rPr lang="ru-RU" dirty="0"/>
              <a:t> «Прочая закупка товаров, работ и услуг для обеспечения государственных (муниципальных) нужд</a:t>
            </a:r>
            <a:r>
              <a:rPr lang="ru-RU" dirty="0" smtClean="0"/>
              <a:t>» (текущий ремонт);</a:t>
            </a:r>
          </a:p>
          <a:p>
            <a:r>
              <a:rPr lang="ru-RU" dirty="0">
                <a:hlinkClick r:id="rId5"/>
              </a:rPr>
              <a:t>400</a:t>
            </a:r>
            <a:r>
              <a:rPr lang="ru-RU" dirty="0"/>
              <a:t> «Капитальные вложения в объекты государственной (муниципальной) собственности</a:t>
            </a:r>
            <a:r>
              <a:rPr lang="ru-RU" dirty="0" smtClean="0"/>
              <a:t>»</a:t>
            </a:r>
          </a:p>
          <a:p>
            <a:r>
              <a:rPr lang="ru-RU" dirty="0" smtClean="0">
                <a:hlinkClick r:id="rId6"/>
              </a:rPr>
              <a:t>460 </a:t>
            </a:r>
            <a:r>
              <a:rPr lang="ru-RU" sz="1900" dirty="0">
                <a:solidFill>
                  <a:schemeClr val="tx1"/>
                </a:solidFill>
                <a:hlinkClick r:id="rId6"/>
              </a:rPr>
              <a:t>"Субсидии бюджетным и автономным учреждениям, государственным (муниципальным) унитарным предприятиям на осуществление капитальных вложений в объекты капитального строительства государственной (муниципальной) собственности или приобретение объектов недвижимого имущества в государственную (муниципальную) </a:t>
            </a:r>
            <a:r>
              <a:rPr lang="ru-RU" sz="1900" dirty="0" smtClean="0">
                <a:solidFill>
                  <a:schemeClr val="tx1"/>
                </a:solidFill>
                <a:hlinkClick r:id="rId6"/>
              </a:rPr>
              <a:t>собственность»</a:t>
            </a:r>
          </a:p>
          <a:p>
            <a:r>
              <a:rPr lang="ru-RU" sz="1600" dirty="0"/>
              <a:t> </a:t>
            </a:r>
            <a:r>
              <a:rPr lang="ru-RU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522 </a:t>
            </a:r>
            <a:r>
              <a:rPr lang="ru-RU" sz="1600" dirty="0"/>
              <a:t>"Субсидии на </a:t>
            </a:r>
            <a:r>
              <a:rPr lang="ru-RU" sz="1600" dirty="0" err="1"/>
              <a:t>софинансирование</a:t>
            </a:r>
            <a:r>
              <a:rPr lang="ru-RU" sz="1600" dirty="0"/>
              <a:t> капитальных вложений в объекты государственной (муниципальной) собственности"</a:t>
            </a:r>
          </a:p>
          <a:p>
            <a:pPr marL="0" indent="0">
              <a:buNone/>
            </a:pPr>
            <a:endParaRPr lang="ru-RU" sz="1900" dirty="0">
              <a:solidFill>
                <a:schemeClr val="tx1"/>
              </a:solidFill>
              <a:hlinkClick r:id="rId6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61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95510"/>
            <a:ext cx="8915400" cy="993023"/>
          </a:xfrm>
        </p:spPr>
        <p:txBody>
          <a:bodyPr>
            <a:normAutofit fontScale="90000"/>
          </a:bodyPr>
          <a:lstStyle/>
          <a:p>
            <a:r>
              <a:rPr lang="ru-RU" dirty="0"/>
              <a:t>Нарушения в ходе формирования и исполнения бюджетов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1857" y="1617134"/>
            <a:ext cx="8915400" cy="4944534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 smtClean="0"/>
              <a:t>Нарушение порядка </a:t>
            </a:r>
            <a:r>
              <a:rPr lang="ru-RU" b="1" i="1" u="sng" dirty="0"/>
              <a:t>и условий использования </a:t>
            </a:r>
            <a:r>
              <a:rPr lang="ru-RU" b="1" i="1" u="sng" dirty="0" smtClean="0"/>
              <a:t>субсидий на реализацию бюджетных инвестиций в форме капитальных вложений в </a:t>
            </a:r>
            <a:r>
              <a:rPr lang="ru-RU" b="1" i="1" u="sng" dirty="0"/>
              <a:t>рамках заключенных </a:t>
            </a:r>
            <a:r>
              <a:rPr lang="ru-RU" b="1" i="1" u="sng" dirty="0" smtClean="0"/>
              <a:t>соглашений.</a:t>
            </a:r>
            <a:r>
              <a:rPr lang="ru-RU" i="1" u="sng" dirty="0" smtClean="0"/>
              <a:t>(</a:t>
            </a:r>
            <a:r>
              <a:rPr lang="ru-RU" dirty="0" smtClean="0"/>
              <a:t>измеряется </a:t>
            </a:r>
            <a:r>
              <a:rPr lang="ru-RU" dirty="0"/>
              <a:t>в количественном и суммовом </a:t>
            </a:r>
            <a:r>
              <a:rPr lang="ru-RU" dirty="0" smtClean="0"/>
              <a:t>выражении).</a:t>
            </a:r>
            <a:endParaRPr lang="ru-RU" dirty="0"/>
          </a:p>
          <a:p>
            <a:r>
              <a:rPr lang="ru-RU" dirty="0"/>
              <a:t>В соглашениях определяются условия и финансовое обеспечение предоставляемых бюджетных средств, устанавливаются показатели результативности, а также ответственность сторон за нарушение условий их предоставления и </a:t>
            </a:r>
            <a:r>
              <a:rPr lang="ru-RU" dirty="0" err="1"/>
              <a:t>недостижения</a:t>
            </a:r>
            <a:r>
              <a:rPr lang="ru-RU" dirty="0"/>
              <a:t> установленных показателей.</a:t>
            </a:r>
          </a:p>
          <a:p>
            <a:r>
              <a:rPr lang="ru-RU" dirty="0"/>
              <a:t>За нарушение условий предоставления субсидий предусмотрена административная ответственность по ст. 15.15.5 Кодекса об административных правонарушениях РФ (далее – КоАП</a:t>
            </a:r>
            <a:r>
              <a:rPr lang="ru-RU" dirty="0" smtClean="0"/>
              <a:t>).</a:t>
            </a:r>
          </a:p>
          <a:p>
            <a:r>
              <a:rPr lang="ru-RU" i="1" dirty="0"/>
              <a:t>Принятие бюджетных обязательств в размерах, превышающих утвержденные бюджетные ассигнования и (или) лимиты бюджетных </a:t>
            </a:r>
            <a:r>
              <a:rPr lang="ru-RU" i="1" dirty="0" smtClean="0"/>
              <a:t>обязательств, </a:t>
            </a:r>
            <a:r>
              <a:rPr lang="ru-RU" i="1" dirty="0"/>
              <a:t>влечет наложение административного штрафа на должностных лиц в размере от двадцати тысяч до пятидесяти тысяч рублей (ст. 15.15.10 КоАП</a:t>
            </a:r>
            <a:r>
              <a:rPr lang="ru-RU" i="1" dirty="0" smtClean="0"/>
              <a:t>).</a:t>
            </a:r>
          </a:p>
          <a:p>
            <a:r>
              <a:rPr lang="ru-RU" i="1" dirty="0" smtClean="0"/>
              <a:t>Нецелевое использование бюджетных средств. </a:t>
            </a:r>
            <a:r>
              <a:rPr lang="ru-RU" dirty="0"/>
              <a:t>За данное нарушение предусмотрена административная ответственность по ст. 15.14 КоАП, кроме того могут быть применены меры бюджетного принуждения в соответствии со ст.306.4 БК РФ.</a:t>
            </a:r>
          </a:p>
          <a:p>
            <a:pPr marL="0" indent="0">
              <a:buNone/>
            </a:pPr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97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Нарушения ведения бухгалтерского учета, составления и представления бухгалтерской (финансовой) отчетности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2133599"/>
            <a:ext cx="8911687" cy="4360334"/>
          </a:xfrm>
        </p:spPr>
        <p:txBody>
          <a:bodyPr>
            <a:normAutofit/>
          </a:bodyPr>
          <a:lstStyle/>
          <a:p>
            <a:r>
              <a:rPr lang="ru-RU" dirty="0"/>
              <a:t>- </a:t>
            </a:r>
            <a:r>
              <a:rPr lang="ru-RU" b="1" i="1" u="sng" dirty="0"/>
              <a:t>нарушение требований, предъявляемых к обязательным реквизитам первичных учетных </a:t>
            </a:r>
            <a:r>
              <a:rPr lang="ru-RU" b="1" i="1" u="sng" dirty="0" smtClean="0"/>
              <a:t>документов </a:t>
            </a:r>
            <a:r>
              <a:rPr lang="ru-RU" i="1" dirty="0" smtClean="0"/>
              <a:t>(учитывается </a:t>
            </a:r>
            <a:r>
              <a:rPr lang="ru-RU" i="1" dirty="0"/>
              <a:t>в количественном </a:t>
            </a:r>
            <a:r>
              <a:rPr lang="ru-RU" i="1" dirty="0" smtClean="0"/>
              <a:t>выражении);</a:t>
            </a:r>
            <a:endParaRPr lang="ru-RU" i="1" dirty="0"/>
          </a:p>
          <a:p>
            <a:r>
              <a:rPr lang="ru-RU" b="1" dirty="0"/>
              <a:t>- </a:t>
            </a:r>
            <a:r>
              <a:rPr lang="ru-RU" b="1" i="1" u="sng" dirty="0"/>
              <a:t>нарушение требований по оформлению фактов хозяйственной жизни экономического субъекта первичными учетными </a:t>
            </a:r>
            <a:r>
              <a:rPr lang="ru-RU" b="1" i="1" u="sng" dirty="0" smtClean="0"/>
              <a:t>документам</a:t>
            </a:r>
            <a:r>
              <a:rPr lang="ru-RU" b="1" dirty="0" smtClean="0"/>
              <a:t>и </a:t>
            </a:r>
            <a:r>
              <a:rPr lang="ru-RU" u="sng" dirty="0" smtClean="0"/>
              <a:t>(учитывается в </a:t>
            </a:r>
            <a:r>
              <a:rPr lang="ru-RU" u="sng" dirty="0"/>
              <a:t>количественном и суммовом </a:t>
            </a:r>
            <a:r>
              <a:rPr lang="ru-RU" u="sng" dirty="0" smtClean="0"/>
              <a:t>выражении).</a:t>
            </a:r>
          </a:p>
          <a:p>
            <a:r>
              <a:rPr lang="ru-RU" b="1" dirty="0" smtClean="0"/>
              <a:t>Лицо</a:t>
            </a:r>
            <a:r>
              <a:rPr lang="ru-RU" b="1" dirty="0"/>
              <a:t>, ответственное за составление первичного документа, </a:t>
            </a:r>
            <a:r>
              <a:rPr lang="ru-RU" b="1" i="1" u="sng" dirty="0"/>
              <a:t>несет ответственность за достоверность </a:t>
            </a:r>
            <a:r>
              <a:rPr lang="ru-RU" b="1" dirty="0"/>
              <a:t>содержания факта хозяйственной операции и обеспечивает его передачу для отражения в бухгалтерском учете</a:t>
            </a:r>
            <a:r>
              <a:rPr lang="ru-RU" b="1" dirty="0" smtClean="0"/>
              <a:t>.</a:t>
            </a:r>
          </a:p>
          <a:p>
            <a:r>
              <a:rPr lang="ru-RU" b="1" dirty="0"/>
              <a:t>Регистрация не имевшего места факта хозяйственной жизни либо мнимого или притворного объекта бухгалтерского учета в регистрах бухгалтерского учета содержит признаки административного правонарушения по ст. 15.11 КоАП.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47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8946" y="287866"/>
            <a:ext cx="8950854" cy="118533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Первичные учетные документы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3866" y="990600"/>
            <a:ext cx="8973079" cy="546946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При оформлении документов по приемке выполненных работ, необходимо обратить внимание на оформление первичных учетных документов в соответствии со ст. 9 Федерального закона от 06.12.2011 № 402-ФЗ «О бухгалтерском учете» (далее – Закон № 402-ФЗ).</a:t>
            </a:r>
          </a:p>
          <a:p>
            <a:r>
              <a:rPr lang="ru-RU" b="1" dirty="0"/>
              <a:t>В соответствии с нормами, установленными в 402-ФЗ, формы первичных учетных документов определяет руководитель экономического субъекта по представлению должностного лица, на которое возложено ведение бухгалтерского учета и утверждаются учетной политикой учреждения</a:t>
            </a:r>
            <a:r>
              <a:rPr lang="ru-RU" b="1" dirty="0" smtClean="0"/>
              <a:t>.</a:t>
            </a:r>
          </a:p>
          <a:p>
            <a:r>
              <a:rPr lang="ru-RU" b="1" dirty="0"/>
              <a:t>Первичные учетные документы должны содержать обязательные реквизиты, установленные ч. 2 ст. 9 Закона № 402-ФЗ:</a:t>
            </a:r>
          </a:p>
          <a:p>
            <a:r>
              <a:rPr lang="ru-RU" b="1" dirty="0"/>
              <a:t>1) наименование документа;</a:t>
            </a:r>
          </a:p>
          <a:p>
            <a:r>
              <a:rPr lang="ru-RU" b="1" dirty="0"/>
              <a:t>2) дату составления;</a:t>
            </a:r>
          </a:p>
          <a:p>
            <a:r>
              <a:rPr lang="ru-RU" b="1" dirty="0"/>
              <a:t>3) наименование организации, составившей документ;</a:t>
            </a:r>
          </a:p>
          <a:p>
            <a:r>
              <a:rPr lang="ru-RU" b="1" dirty="0"/>
              <a:t>4) содержание факта хозяйственной жизни (сделки, события или операции);</a:t>
            </a:r>
          </a:p>
          <a:p>
            <a:r>
              <a:rPr lang="ru-RU" b="1" dirty="0"/>
              <a:t>5) величину натурального и (или) денежного измерения факта хозяйственной жизни с указанием единиц измерения;</a:t>
            </a:r>
          </a:p>
          <a:p>
            <a:r>
              <a:rPr lang="ru-RU" b="1" dirty="0"/>
              <a:t>6) должность лица (лиц), совершившего операцию (сделку) или ответственного за ее оформление, либо лица, ответственного за оформление свершившегося события;</a:t>
            </a:r>
          </a:p>
          <a:p>
            <a:r>
              <a:rPr lang="ru-RU" b="1" dirty="0"/>
              <a:t>7) Ф.И.О. и подпись этого лица (лиц).</a:t>
            </a:r>
          </a:p>
          <a:p>
            <a:r>
              <a:rPr lang="ru-RU" b="1" dirty="0" smtClean="0"/>
              <a:t>Применительно </a:t>
            </a:r>
            <a:r>
              <a:rPr lang="ru-RU" b="1" dirty="0"/>
              <a:t>к строительным работам первичными учетными документами согласно </a:t>
            </a:r>
            <a:r>
              <a:rPr lang="ru-RU" b="1" dirty="0">
                <a:hlinkClick r:id="rId2"/>
              </a:rPr>
              <a:t>Указаниям</a:t>
            </a:r>
            <a:r>
              <a:rPr lang="ru-RU" b="1" dirty="0"/>
              <a:t> по применению и заполнению форм по учету работ в капитальном строительстве и ремонтно-строительных работ, утвержденных </a:t>
            </a:r>
            <a:r>
              <a:rPr lang="ru-RU" b="1" dirty="0">
                <a:hlinkClick r:id="rId3"/>
              </a:rPr>
              <a:t>Постановлением</a:t>
            </a:r>
            <a:r>
              <a:rPr lang="ru-RU" b="1" dirty="0"/>
              <a:t> от 11.11.1999 № 100 являются  акт о приемке выполненных работ </a:t>
            </a:r>
            <a:r>
              <a:rPr lang="ru-RU" b="1" dirty="0">
                <a:hlinkClick r:id="rId4"/>
              </a:rPr>
              <a:t>(форма № КС-2)</a:t>
            </a:r>
            <a:r>
              <a:rPr lang="ru-RU" b="1" dirty="0"/>
              <a:t>, составляемый на основании данных журнала учета выполненных работ </a:t>
            </a:r>
            <a:r>
              <a:rPr lang="ru-RU" b="1" dirty="0">
                <a:hlinkClick r:id="rId5"/>
              </a:rPr>
              <a:t>(форма № КС-6а)</a:t>
            </a:r>
            <a:r>
              <a:rPr lang="ru-RU" b="1" dirty="0"/>
              <a:t>, и справка о стоимости выполненных работ по </a:t>
            </a:r>
            <a:r>
              <a:rPr lang="ru-RU" b="1" dirty="0">
                <a:hlinkClick r:id="rId6"/>
              </a:rPr>
              <a:t>форме № КС-3</a:t>
            </a:r>
            <a:r>
              <a:rPr lang="ru-RU" b="1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42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539443"/>
            <a:ext cx="8911687" cy="1280890"/>
          </a:xfrm>
        </p:spPr>
        <p:txBody>
          <a:bodyPr/>
          <a:lstStyle/>
          <a:p>
            <a:r>
              <a:rPr lang="ru-RU" dirty="0" smtClean="0"/>
              <a:t>Неэффективное использование бюджетных средств (ст. 34 БК РФ)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20333"/>
            <a:ext cx="8915400" cy="496993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 </a:t>
            </a:r>
            <a:r>
              <a:rPr lang="ru-RU" b="1" dirty="0"/>
              <a:t>настоящее время формируется перечень типовых примеров (фактов) неэффективного использования ресурсов, выявляемых в ходе внешнего государственного и муниципального аудита (контроля), который предназначен для обеспечения единого подхода к установлению недостатков, оцениваемых как неэффективное использование ресурсов. Данный перечень формируется в той же иерархической структуре по группам нарушений, что и Классификатор нарушений и содержит более 60 типовых </a:t>
            </a:r>
            <a:r>
              <a:rPr lang="ru-RU" b="1" dirty="0" smtClean="0"/>
              <a:t>примеров:</a:t>
            </a:r>
          </a:p>
          <a:p>
            <a:r>
              <a:rPr lang="ru-RU" dirty="0"/>
              <a:t>- </a:t>
            </a:r>
            <a:r>
              <a:rPr lang="ru-RU" b="1" i="1" dirty="0" err="1"/>
              <a:t>недостижение</a:t>
            </a:r>
            <a:r>
              <a:rPr lang="ru-RU" b="1" i="1" dirty="0"/>
              <a:t> целевых значений показателей (индикаторов) государственных (муниципальных) программ;</a:t>
            </a:r>
          </a:p>
          <a:p>
            <a:r>
              <a:rPr lang="ru-RU" b="1" i="1" dirty="0"/>
              <a:t>- оплата работ по подготовке проектно-сметной документации, не получившей положительное заключение государственной экспертизы и (или) не прошедшей проверку достоверности определения сметной стоимости строительства, реконструкции объектов капитального строительства;</a:t>
            </a:r>
          </a:p>
          <a:p>
            <a:r>
              <a:rPr lang="ru-RU" b="1" i="1" dirty="0"/>
              <a:t>- выполненные изыскательские работы и разработанная проектно-сметная документация на строительство, реконструкцию и (или) техническое перевооружение объектов государственной (муниципальной) собственности, не использованы по назначению;</a:t>
            </a:r>
          </a:p>
          <a:p>
            <a:r>
              <a:rPr lang="ru-RU" b="1" i="1" dirty="0"/>
              <a:t>- длительное неиспользование объектов капитального строительства, введенных в эксплуатацию;</a:t>
            </a:r>
          </a:p>
          <a:p>
            <a:r>
              <a:rPr lang="ru-RU" b="1" i="1" dirty="0"/>
              <a:t> - устранение недостатков выполненных работ за счет собственных средств заказчика в период действия гарантийного обязательства подрядчика;</a:t>
            </a:r>
          </a:p>
          <a:p>
            <a:r>
              <a:rPr lang="ru-RU" b="1" i="1" dirty="0"/>
              <a:t>- оплата штрафных санкций, предъявленных государственному (муниципальному) заказчику за нарушение обязательств государственных (муниципальных) контрактов (договоров, соглашений</a:t>
            </a:r>
            <a:r>
              <a:rPr lang="ru-RU" b="1" i="1" dirty="0" smtClean="0"/>
              <a:t>).</a:t>
            </a:r>
          </a:p>
          <a:p>
            <a:r>
              <a:rPr lang="ru-RU" sz="1900" b="1" i="1" dirty="0"/>
              <a:t>Приобретение товаров (работ, услуг) по ценам, превышающим розничные цены </a:t>
            </a:r>
            <a:r>
              <a:rPr lang="ru-RU" sz="1900" b="1" i="1" dirty="0" smtClean="0"/>
              <a:t> и т.д.</a:t>
            </a:r>
            <a:endParaRPr lang="ru-RU" sz="1900" b="1" i="1" dirty="0"/>
          </a:p>
          <a:p>
            <a:endParaRPr lang="ru-RU" b="1" i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0761451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1264</Words>
  <Application>Microsoft Office PowerPoint</Application>
  <PresentationFormat>Широкоэкранный</PresentationFormat>
  <Paragraphs>92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Аудит в сфере закупок при проведении строительных работ: проблемы и пути их решения </vt:lpstr>
      <vt:lpstr>Стандарты осуществления внешнего государственного (муниципального) контроля в сфере аудита закупок</vt:lpstr>
      <vt:lpstr>Классификатор нарушений</vt:lpstr>
      <vt:lpstr>Группы нарушений</vt:lpstr>
      <vt:lpstr>Нарушения в ходе формирования и исполнения бюджетов </vt:lpstr>
      <vt:lpstr>Нарушения в ходе формирования и исполнения бюджетов </vt:lpstr>
      <vt:lpstr>Нарушения ведения бухгалтерского учета, составления и представления бухгалтерской (финансовой) отчетности</vt:lpstr>
      <vt:lpstr>Первичные учетные документы</vt:lpstr>
      <vt:lpstr>Неэффективное использование бюджетных средств (ст. 34 БК РФ)</vt:lpstr>
      <vt:lpstr>Проблемы при исполнении контрактов</vt:lpstr>
      <vt:lpstr>Опыт Тульской области по решению проблем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 в сфере закупок при проведении строительных работ: проблемы и пути их решения </dc:title>
  <dc:creator>Гремякова Ольга Петровна</dc:creator>
  <cp:lastModifiedBy>Гремякова Ольга Петровна</cp:lastModifiedBy>
  <cp:revision>26</cp:revision>
  <cp:lastPrinted>2017-10-25T15:10:37Z</cp:lastPrinted>
  <dcterms:created xsi:type="dcterms:W3CDTF">2017-10-25T11:33:34Z</dcterms:created>
  <dcterms:modified xsi:type="dcterms:W3CDTF">2017-10-25T15:12:37Z</dcterms:modified>
</cp:coreProperties>
</file>