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6"/>
  </p:notesMasterIdLst>
  <p:sldIdLst>
    <p:sldId id="257" r:id="rId4"/>
    <p:sldId id="281" r:id="rId5"/>
    <p:sldId id="270" r:id="rId6"/>
    <p:sldId id="284" r:id="rId7"/>
    <p:sldId id="271" r:id="rId8"/>
    <p:sldId id="272" r:id="rId9"/>
    <p:sldId id="275" r:id="rId10"/>
    <p:sldId id="276" r:id="rId11"/>
    <p:sldId id="280" r:id="rId12"/>
    <p:sldId id="282" r:id="rId13"/>
    <p:sldId id="285" r:id="rId14"/>
    <p:sldId id="268" r:id="rId15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7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706186240744491E-3"/>
          <c:w val="0.93882724765245984"/>
          <c:h val="0.911260010906269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3"/>
              <c:layout>
                <c:manualLayout>
                  <c:x val="-1.1185784263598075E-2"/>
                  <c:y val="-0.225589366049292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377065448471827E-2"/>
                  <c:y val="-0.161126965830957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4732750974938755E-4"/>
                  <c:y val="-0.144702864805145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65971012637013"/>
                      <c:h val="8.40203711933242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0238520786142628"/>
                  <c:y val="6.40555063560004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Другие налоговые доходы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17510.599999999999</c:v>
                </c:pt>
                <c:pt idx="1">
                  <c:v>17088.099999999999</c:v>
                </c:pt>
                <c:pt idx="2">
                  <c:v>10321.6</c:v>
                </c:pt>
                <c:pt idx="3">
                  <c:v>1367.3</c:v>
                </c:pt>
                <c:pt idx="4">
                  <c:v>4584.2</c:v>
                </c:pt>
                <c:pt idx="5">
                  <c:v>1359</c:v>
                </c:pt>
                <c:pt idx="6">
                  <c:v>173.9</c:v>
                </c:pt>
                <c:pt idx="7">
                  <c:v>1025.0999999999999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68976595193126"/>
          <c:y val="0.10158550104141349"/>
          <c:w val="0.86929969008658348"/>
          <c:h val="0.643765101193031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Лист2!$C$4:$C$8</c:f>
              <c:numCache>
                <c:formatCode>#\ ##0.0</c:formatCode>
                <c:ptCount val="5"/>
                <c:pt idx="0">
                  <c:v>51.9</c:v>
                </c:pt>
                <c:pt idx="1">
                  <c:v>51.2</c:v>
                </c:pt>
                <c:pt idx="2">
                  <c:v>53.4</c:v>
                </c:pt>
                <c:pt idx="3">
                  <c:v>56.5</c:v>
                </c:pt>
                <c:pt idx="4">
                  <c:v>59.7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Лист2!$B$3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Лист2!$B$4:$B$8</c:f>
              <c:numCache>
                <c:formatCode>#\ ##0.0</c:formatCode>
                <c:ptCount val="5"/>
                <c:pt idx="0">
                  <c:v>12.8</c:v>
                </c:pt>
                <c:pt idx="1">
                  <c:v>13.7</c:v>
                </c:pt>
                <c:pt idx="2">
                  <c:v>10.199999999999999</c:v>
                </c:pt>
                <c:pt idx="3">
                  <c:v>9.6</c:v>
                </c:pt>
                <c:pt idx="4">
                  <c:v>9.5</c:v>
                </c:pt>
              </c:numCache>
            </c:numRef>
          </c:val>
        </c:ser>
        <c:ser>
          <c:idx val="5"/>
          <c:order val="2"/>
          <c:tx>
            <c:strRef>
              <c:f>Лист2!$D$3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Лист2!$D$4:$D$8</c:f>
              <c:numCache>
                <c:formatCode>General</c:formatCode>
                <c:ptCount val="5"/>
              </c:numCache>
            </c:numRef>
          </c:val>
        </c:ser>
        <c:ser>
          <c:idx val="6"/>
          <c:order val="3"/>
          <c:tx>
            <c:strRef>
              <c:f>Лист2!$E$3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50000"/>
                    <a:satMod val="300000"/>
                  </a:schemeClr>
                </a:gs>
                <a:gs pos="35000">
                  <a:schemeClr val="accent1">
                    <a:lumMod val="60000"/>
                    <a:tint val="37000"/>
                    <a:satMod val="300000"/>
                  </a:schemeClr>
                </a:gs>
                <a:gs pos="100000">
                  <a:schemeClr val="accent1">
                    <a:lumMod val="60000"/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lumMod val="60000"/>
                  <a:shade val="95000"/>
                </a:schemeClr>
              </a:contourClr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Лист2!$E$4:$E$8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3241640"/>
        <c:axId val="153243600"/>
        <c:axId val="0"/>
      </c:bar3DChart>
      <c:catAx>
        <c:axId val="15324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243600"/>
        <c:crosses val="autoZero"/>
        <c:auto val="0"/>
        <c:lblAlgn val="ctr"/>
        <c:lblOffset val="20"/>
        <c:tickLblSkip val="1"/>
        <c:noMultiLvlLbl val="0"/>
      </c:catAx>
      <c:valAx>
        <c:axId val="15324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24164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192210124800953E-2"/>
          <c:y val="0.84060776842506846"/>
          <c:w val="0.84241658334259162"/>
          <c:h val="8.8015044615318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68976595193126"/>
          <c:y val="0.10158550104141349"/>
          <c:w val="0.86929969008658348"/>
          <c:h val="0.643765101193031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Лист2!$B$4:$B$8</c:f>
              <c:numCache>
                <c:formatCode>#\ ##0.0</c:formatCode>
                <c:ptCount val="5"/>
                <c:pt idx="0">
                  <c:v>16.3</c:v>
                </c:pt>
                <c:pt idx="1">
                  <c:v>16.100000000000001</c:v>
                </c:pt>
                <c:pt idx="2">
                  <c:v>13.5</c:v>
                </c:pt>
                <c:pt idx="3">
                  <c:v>13.1</c:v>
                </c:pt>
                <c:pt idx="4">
                  <c:v>13.2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ЖКХ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Лист2!$C$4:$C$8</c:f>
              <c:numCache>
                <c:formatCode>#\ ##0.0</c:formatCode>
                <c:ptCount val="5"/>
                <c:pt idx="0">
                  <c:v>5.6</c:v>
                </c:pt>
                <c:pt idx="1">
                  <c:v>2.9</c:v>
                </c:pt>
                <c:pt idx="2">
                  <c:v>2.1</c:v>
                </c:pt>
                <c:pt idx="3">
                  <c:v>0.7</c:v>
                </c:pt>
                <c:pt idx="4">
                  <c:v>0.7</c:v>
                </c:pt>
              </c:numCache>
            </c:numRef>
          </c:val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Лист2!$D$4:$D$8</c:f>
              <c:numCache>
                <c:formatCode>#\ ##0.0</c:formatCode>
                <c:ptCount val="5"/>
                <c:pt idx="0">
                  <c:v>25.9</c:v>
                </c:pt>
                <c:pt idx="1">
                  <c:v>26.8</c:v>
                </c:pt>
                <c:pt idx="2">
                  <c:v>27.7</c:v>
                </c:pt>
                <c:pt idx="3">
                  <c:v>28</c:v>
                </c:pt>
                <c:pt idx="4">
                  <c:v>28.7</c:v>
                </c:pt>
              </c:numCache>
            </c:numRef>
          </c:val>
        </c:ser>
        <c:ser>
          <c:idx val="3"/>
          <c:order val="3"/>
          <c:tx>
            <c:strRef>
              <c:f>Лист2!$E$3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Лист2!$E$4:$E$8</c:f>
              <c:numCache>
                <c:formatCode>#\ ##0.0</c:formatCode>
                <c:ptCount val="5"/>
                <c:pt idx="0">
                  <c:v>18.7</c:v>
                </c:pt>
                <c:pt idx="1">
                  <c:v>10.3</c:v>
                </c:pt>
                <c:pt idx="2">
                  <c:v>10</c:v>
                </c:pt>
                <c:pt idx="3">
                  <c:v>10.9</c:v>
                </c:pt>
                <c:pt idx="4">
                  <c:v>10.1</c:v>
                </c:pt>
              </c:numCache>
            </c:numRef>
          </c:val>
        </c:ser>
        <c:ser>
          <c:idx val="4"/>
          <c:order val="4"/>
          <c:tx>
            <c:strRef>
              <c:f>Лист2!$F$3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Лист2!$F$4:$F$8</c:f>
              <c:numCache>
                <c:formatCode>#\ ##0.0</c:formatCode>
                <c:ptCount val="5"/>
                <c:pt idx="0">
                  <c:v>22.6</c:v>
                </c:pt>
                <c:pt idx="1">
                  <c:v>31.2</c:v>
                </c:pt>
                <c:pt idx="2">
                  <c:v>34.200000000000003</c:v>
                </c:pt>
                <c:pt idx="3">
                  <c:v>34.6</c:v>
                </c:pt>
                <c:pt idx="4">
                  <c:v>34.5</c:v>
                </c:pt>
              </c:numCache>
            </c:numRef>
          </c:val>
        </c:ser>
        <c:ser>
          <c:idx val="5"/>
          <c:order val="5"/>
          <c:tx>
            <c:strRef>
              <c:f>Лист2!$G$3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Лист2!$G$4:$G$8</c:f>
              <c:numCache>
                <c:formatCode>#\ ##0.0</c:formatCode>
                <c:ptCount val="5"/>
                <c:pt idx="0">
                  <c:v>3.3</c:v>
                </c:pt>
                <c:pt idx="1">
                  <c:v>3.9</c:v>
                </c:pt>
                <c:pt idx="2">
                  <c:v>3.6</c:v>
                </c:pt>
                <c:pt idx="3">
                  <c:v>3.7</c:v>
                </c:pt>
                <c:pt idx="4">
                  <c:v>3.4</c:v>
                </c:pt>
              </c:numCache>
            </c:numRef>
          </c:val>
        </c:ser>
        <c:ser>
          <c:idx val="6"/>
          <c:order val="6"/>
          <c:tx>
            <c:strRef>
              <c:f>Лист2!$H$3</c:f>
              <c:strCache>
                <c:ptCount val="1"/>
                <c:pt idx="0">
                  <c:v>Другие расходы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50000"/>
                    <a:satMod val="300000"/>
                  </a:schemeClr>
                </a:gs>
                <a:gs pos="35000">
                  <a:schemeClr val="accent1">
                    <a:lumMod val="60000"/>
                    <a:tint val="37000"/>
                    <a:satMod val="300000"/>
                  </a:schemeClr>
                </a:gs>
                <a:gs pos="100000">
                  <a:schemeClr val="accent1">
                    <a:lumMod val="60000"/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lumMod val="60000"/>
                  <a:shade val="95000"/>
                </a:schemeClr>
              </a:contourClr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2016 год (отчет)</c:v>
                </c:pt>
                <c:pt idx="1">
                  <c:v>2017 год (утверждено)</c:v>
                </c:pt>
                <c:pt idx="2">
                  <c:v>2018 год (проект)</c:v>
                </c:pt>
                <c:pt idx="3">
                  <c:v>2019 год (проект)</c:v>
                </c:pt>
                <c:pt idx="4">
                  <c:v>2020 год (проект)</c:v>
                </c:pt>
              </c:strCache>
            </c:strRef>
          </c:cat>
          <c:val>
            <c:numRef>
              <c:f>Лист2!$H$4:$H$8</c:f>
              <c:numCache>
                <c:formatCode>#\ ##0.0</c:formatCode>
                <c:ptCount val="5"/>
                <c:pt idx="0">
                  <c:v>7.6</c:v>
                </c:pt>
                <c:pt idx="1">
                  <c:v>8.8000000000000007</c:v>
                </c:pt>
                <c:pt idx="2">
                  <c:v>8.9</c:v>
                </c:pt>
                <c:pt idx="3">
                  <c:v>9</c:v>
                </c:pt>
                <c:pt idx="4">
                  <c:v>9.4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3142952"/>
        <c:axId val="153143344"/>
        <c:axId val="0"/>
      </c:bar3DChart>
      <c:catAx>
        <c:axId val="15314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143344"/>
        <c:crosses val="autoZero"/>
        <c:auto val="0"/>
        <c:lblAlgn val="ctr"/>
        <c:lblOffset val="20"/>
        <c:tickLblSkip val="1"/>
        <c:noMultiLvlLbl val="0"/>
      </c:catAx>
      <c:valAx>
        <c:axId val="15314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14295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192210124800953E-2"/>
          <c:y val="0.84060776842506846"/>
          <c:w val="0.84241658334259162"/>
          <c:h val="8.8015044615318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300854540239555E-2"/>
          <c:y val="6.2859604018958765E-2"/>
          <c:w val="0.91699795760926539"/>
          <c:h val="0.751487315180942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2141.4</c:v>
                </c:pt>
                <c:pt idx="1">
                  <c:v>1541.1</c:v>
                </c:pt>
                <c:pt idx="2">
                  <c:v>861.2</c:v>
                </c:pt>
                <c:pt idx="3">
                  <c:v>726.7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1494.5</c:v>
                </c:pt>
                <c:pt idx="1">
                  <c:v>746.6</c:v>
                </c:pt>
                <c:pt idx="2">
                  <c:v>226</c:v>
                </c:pt>
                <c:pt idx="3">
                  <c:v>227.2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714.4</c:v>
                </c:pt>
                <c:pt idx="1">
                  <c:v>452.9</c:v>
                </c:pt>
                <c:pt idx="2">
                  <c:v>869.3</c:v>
                </c:pt>
                <c:pt idx="3">
                  <c:v>1020.6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647</c:v>
                </c:pt>
                <c:pt idx="1">
                  <c:v>706.7</c:v>
                </c:pt>
                <c:pt idx="2">
                  <c:v>1570.9</c:v>
                </c:pt>
                <c:pt idx="3">
                  <c:v>1051.4000000000001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844.1</c:v>
                </c:pt>
                <c:pt idx="1">
                  <c:v>685.4</c:v>
                </c:pt>
                <c:pt idx="2">
                  <c:v>688</c:v>
                </c:pt>
                <c:pt idx="3">
                  <c:v>228.7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1402375700990042E-3"/>
                  <c:y val="-4.4713341710076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5059392524751E-3"/>
                  <c:y val="-5.2165565328422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505939252473955E-3"/>
                  <c:y val="-4.4713341710076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00229459879135E-2"/>
                      <c:h val="4.374455263969104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590.4</c:v>
                </c:pt>
                <c:pt idx="1">
                  <c:v>25.2</c:v>
                </c:pt>
                <c:pt idx="2">
                  <c:v>10.4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3144128"/>
        <c:axId val="202941920"/>
        <c:axId val="0"/>
      </c:bar3DChart>
      <c:catAx>
        <c:axId val="15314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41920"/>
        <c:crosses val="autoZero"/>
        <c:auto val="1"/>
        <c:lblAlgn val="ctr"/>
        <c:lblOffset val="100"/>
        <c:noMultiLvlLbl val="0"/>
      </c:catAx>
      <c:valAx>
        <c:axId val="20294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14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500084061456299"/>
          <c:y val="4.4888530903973635E-2"/>
          <c:w val="0.63333793605140676"/>
          <c:h val="0.652980877390326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Условно утверждаемые расходы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7.9600300064987861E-2"/>
                  <c:y val="0.13962568973817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6945236173364"/>
                  <c:y val="4.8991470083570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(утверждено)</c:v>
                </c:pt>
                <c:pt idx="1">
                  <c:v>2017 год (Законопроект)</c:v>
                </c:pt>
                <c:pt idx="2">
                  <c:v>2018 год (Законопроект)</c:v>
                </c:pt>
                <c:pt idx="3">
                  <c:v>2019 год (Законопроект)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2">
                  <c:v>1.6</c:v>
                </c:pt>
                <c:pt idx="3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576661590206795E-2"/>
                      <c:h val="4.06874159044056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9.3647411841162199E-3"/>
                  <c:y val="-2.4495735041785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(утверждено)</c:v>
                </c:pt>
                <c:pt idx="1">
                  <c:v>2017 год (Законопроект)</c:v>
                </c:pt>
                <c:pt idx="2">
                  <c:v>2018 год (Законопроект)</c:v>
                </c:pt>
                <c:pt idx="3">
                  <c:v>2019 год (Законопроект)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3.1</c:v>
                </c:pt>
                <c:pt idx="1">
                  <c:v>2.5</c:v>
                </c:pt>
                <c:pt idx="2">
                  <c:v>2.5</c:v>
                </c:pt>
                <c:pt idx="3">
                  <c:v>2.2999999999999998</c:v>
                </c:pt>
              </c:numCache>
            </c:numRef>
          </c:val>
          <c:extLst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 (утверждено)</c:v>
                </c:pt>
                <c:pt idx="1">
                  <c:v>2017 год (Законопроект)</c:v>
                </c:pt>
                <c:pt idx="2">
                  <c:v>2018 год (Законопроект)</c:v>
                </c:pt>
                <c:pt idx="3">
                  <c:v>2019 год (Законопроект)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68.5</c:v>
                </c:pt>
                <c:pt idx="1">
                  <c:v>65.5</c:v>
                </c:pt>
                <c:pt idx="2">
                  <c:v>66</c:v>
                </c:pt>
                <c:pt idx="3">
                  <c:v>66.900000000000006</c:v>
                </c:pt>
              </c:numCache>
            </c:numRef>
          </c:val>
          <c:extLst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2942704"/>
        <c:axId val="202942312"/>
        <c:axId val="0"/>
      </c:bar3DChart>
      <c:catAx>
        <c:axId val="20294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42312"/>
        <c:crosses val="autoZero"/>
        <c:auto val="1"/>
        <c:lblAlgn val="ctr"/>
        <c:lblOffset val="100"/>
        <c:noMultiLvlLbl val="0"/>
      </c:catAx>
      <c:valAx>
        <c:axId val="20294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4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093782106806287E-5"/>
          <c:y val="0.90247495648631637"/>
          <c:w val="0.80489028750984404"/>
          <c:h val="9.4043563060894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03050401723208E-2"/>
          <c:y val="4.7392288635794838E-2"/>
          <c:w val="0.90139699140194784"/>
          <c:h val="0.788258793776281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0195171766629076E-2"/>
                  <c:y val="-4.0667466823023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313496913041408E-3"/>
                  <c:y val="-2.9459559530060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077343588807473E-2"/>
                  <c:y val="4.83514593867550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824436173758465E-2"/>
                      <c:h val="3.02162158077647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4715254852635307E-2"/>
                  <c:y val="-3.522893600648457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Лист1!$B$2:$E$2</c:f>
              <c:numCache>
                <c:formatCode>0.0%</c:formatCode>
                <c:ptCount val="4"/>
                <c:pt idx="0">
                  <c:v>7.6999999999999999E-2</c:v>
                </c:pt>
                <c:pt idx="1">
                  <c:v>8.6999999999999994E-2</c:v>
                </c:pt>
                <c:pt idx="2">
                  <c:v>9.4E-2</c:v>
                </c:pt>
                <c:pt idx="3">
                  <c:v>9.4E-2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635099896836169E-2"/>
                  <c:y val="-7.45551913279739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42678732831231E-2"/>
                  <c:y val="-4.0666937779585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65523175231062E-2"/>
                  <c:y val="-6.355249717412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90055636911019E-2"/>
                  <c:y val="-1.93280028691004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Лист1!$B$3:$E$3</c:f>
              <c:numCache>
                <c:formatCode>0.0%</c:formatCode>
                <c:ptCount val="4"/>
                <c:pt idx="0">
                  <c:v>0.23899999999999999</c:v>
                </c:pt>
                <c:pt idx="1">
                  <c:v>0.17799999999999999</c:v>
                </c:pt>
                <c:pt idx="2">
                  <c:v>0.155</c:v>
                </c:pt>
                <c:pt idx="3">
                  <c:v>0.155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65595585848752E-2"/>
                  <c:y val="3.45668971126474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64,3%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80179595369461E-2"/>
                  <c:y val="8.1333875559169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129395218002812E-2"/>
                  <c:y val="-4.0666937779585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293194850156874E-2"/>
                  <c:y val="-4.0666937779585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Лист1!$B$4:$E$4</c:f>
              <c:numCache>
                <c:formatCode>0.0%</c:formatCode>
                <c:ptCount val="4"/>
                <c:pt idx="0">
                  <c:v>0.66100000000000003</c:v>
                </c:pt>
                <c:pt idx="1">
                  <c:v>0.73199999999999998</c:v>
                </c:pt>
                <c:pt idx="2">
                  <c:v>0.748</c:v>
                </c:pt>
                <c:pt idx="3">
                  <c:v>0.749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7951750400749124E-2"/>
                  <c:y val="-5.5303506984417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0029560207596E-3"/>
                  <c:y val="-4.5703877204795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9595441776310572E-3"/>
                  <c:y val="-4.7186555902807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20763565952873E-2"/>
                  <c:y val="-4.6421526370747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Лист1!$B$5:$E$5</c:f>
              <c:numCache>
                <c:formatCode>0.0%</c:formatCode>
                <c:ptCount val="4"/>
                <c:pt idx="0">
                  <c:v>2.3E-2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2E-3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5104376"/>
        <c:axId val="205104768"/>
        <c:axId val="0"/>
      </c:bar3DChart>
      <c:catAx>
        <c:axId val="20510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104768"/>
        <c:crosses val="autoZero"/>
        <c:auto val="1"/>
        <c:lblAlgn val="ctr"/>
        <c:lblOffset val="100"/>
        <c:noMultiLvlLbl val="0"/>
      </c:catAx>
      <c:valAx>
        <c:axId val="20510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10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68976595193126"/>
          <c:y val="0.10158550104141349"/>
          <c:w val="0.86929969008658348"/>
          <c:h val="0.643765101193031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Государственные ценные бумаги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на 01.01.2017 (отчет)</c:v>
                </c:pt>
                <c:pt idx="1">
                  <c:v>на 01.01.2018 (ожидаемое)</c:v>
                </c:pt>
                <c:pt idx="2">
                  <c:v>на 01.01.2019 (проект)</c:v>
                </c:pt>
                <c:pt idx="3">
                  <c:v>на 01.01.2020 (проект)</c:v>
                </c:pt>
                <c:pt idx="4">
                  <c:v>на 01.01.2021 (проект)</c:v>
                </c:pt>
              </c:strCache>
            </c:strRef>
          </c:cat>
          <c:val>
            <c:numRef>
              <c:f>Лист2!$B$4:$B$8</c:f>
              <c:numCache>
                <c:formatCode>#\ ##0.0</c:formatCode>
                <c:ptCount val="5"/>
                <c:pt idx="0">
                  <c:v>38.1</c:v>
                </c:pt>
                <c:pt idx="1">
                  <c:v>14.5</c:v>
                </c:pt>
                <c:pt idx="2">
                  <c:v>6.7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на 01.01.2017 (отчет)</c:v>
                </c:pt>
                <c:pt idx="1">
                  <c:v>на 01.01.2018 (ожидаемое)</c:v>
                </c:pt>
                <c:pt idx="2">
                  <c:v>на 01.01.2019 (проект)</c:v>
                </c:pt>
                <c:pt idx="3">
                  <c:v>на 01.01.2020 (проект)</c:v>
                </c:pt>
                <c:pt idx="4">
                  <c:v>на 01.01.2021 (проект)</c:v>
                </c:pt>
              </c:strCache>
            </c:strRef>
          </c:cat>
          <c:val>
            <c:numRef>
              <c:f>Лист2!$C$4:$C$8</c:f>
              <c:numCache>
                <c:formatCode>#\ ##0.0</c:formatCode>
                <c:ptCount val="5"/>
                <c:pt idx="0">
                  <c:v>3.2</c:v>
                </c:pt>
                <c:pt idx="1">
                  <c:v>34.1</c:v>
                </c:pt>
                <c:pt idx="2">
                  <c:v>52.1</c:v>
                </c:pt>
                <c:pt idx="3">
                  <c:v>65.5</c:v>
                </c:pt>
                <c:pt idx="4">
                  <c:v>72.2</c:v>
                </c:pt>
              </c:numCache>
            </c:numRef>
          </c:val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Лист2!$A$4:$A$8</c:f>
              <c:strCache>
                <c:ptCount val="5"/>
                <c:pt idx="0">
                  <c:v>на 01.01.2017 (отчет)</c:v>
                </c:pt>
                <c:pt idx="1">
                  <c:v>на 01.01.2018 (ожидаемое)</c:v>
                </c:pt>
                <c:pt idx="2">
                  <c:v>на 01.01.2019 (проект)</c:v>
                </c:pt>
                <c:pt idx="3">
                  <c:v>на 01.01.2020 (проект)</c:v>
                </c:pt>
                <c:pt idx="4">
                  <c:v>на 01.01.2021 (проект)</c:v>
                </c:pt>
              </c:strCache>
            </c:strRef>
          </c:cat>
          <c:val>
            <c:numRef>
              <c:f>Лист2!$D$4:$D$8</c:f>
              <c:numCache>
                <c:formatCode>#\ ##0.0</c:formatCode>
                <c:ptCount val="5"/>
                <c:pt idx="0">
                  <c:v>58.7</c:v>
                </c:pt>
                <c:pt idx="1">
                  <c:v>51.4</c:v>
                </c:pt>
                <c:pt idx="2">
                  <c:v>41.2</c:v>
                </c:pt>
                <c:pt idx="3">
                  <c:v>34.5</c:v>
                </c:pt>
                <c:pt idx="4">
                  <c:v>27.8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05105552"/>
        <c:axId val="205105944"/>
        <c:axId val="0"/>
      </c:bar3DChart>
      <c:catAx>
        <c:axId val="20510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105944"/>
        <c:crosses val="autoZero"/>
        <c:auto val="0"/>
        <c:lblAlgn val="ctr"/>
        <c:lblOffset val="20"/>
        <c:tickLblSkip val="1"/>
        <c:noMultiLvlLbl val="0"/>
      </c:catAx>
      <c:valAx>
        <c:axId val="20510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10555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192210124800953E-2"/>
          <c:y val="0.84060776842506846"/>
          <c:w val="0.84241658334259162"/>
          <c:h val="8.8015044615318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0.01708</cdr:x>
      <cdr:y>0.02994</cdr:y>
    </cdr:from>
    <cdr:to>
      <cdr:x>0.13211</cdr:x>
      <cdr:y>0.06786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109728" y="109728"/>
          <a:ext cx="738835" cy="138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0.00797</cdr:x>
      <cdr:y>0.02595</cdr:y>
    </cdr:from>
    <cdr:to>
      <cdr:x>0.15717</cdr:x>
      <cdr:y>0.08582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51206" y="95097"/>
          <a:ext cx="958291" cy="219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00" kern="1200" spc="-30" baseline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0.01708</cdr:x>
      <cdr:y>0.02994</cdr:y>
    </cdr:from>
    <cdr:to>
      <cdr:x>0.13211</cdr:x>
      <cdr:y>0.06786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109728" y="109728"/>
          <a:ext cx="738835" cy="138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0.00797</cdr:x>
      <cdr:y>0.02595</cdr:y>
    </cdr:from>
    <cdr:to>
      <cdr:x>0.15717</cdr:x>
      <cdr:y>0.08582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51206" y="95097"/>
          <a:ext cx="958291" cy="219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00" kern="1200" spc="-30" baseline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0.01708</cdr:x>
      <cdr:y>0.02994</cdr:y>
    </cdr:from>
    <cdr:to>
      <cdr:x>0.13211</cdr:x>
      <cdr:y>0.06786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109728" y="109728"/>
          <a:ext cx="738835" cy="138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0.00797</cdr:x>
      <cdr:y>0.02595</cdr:y>
    </cdr:from>
    <cdr:to>
      <cdr:x>0.15717</cdr:x>
      <cdr:y>0.08582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51206" y="95097"/>
          <a:ext cx="958291" cy="219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00" kern="1200" spc="-30" baseline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11/15/2017 4:41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374301"/>
            <a:ext cx="6062187" cy="49347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062186" y="9374301"/>
            <a:ext cx="672018" cy="49347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2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11/15/2017 4:41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2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946205" cy="367240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О заключении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</a:t>
            </a: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на проект закона Тульской области </a:t>
            </a:r>
            <a:b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«О бюджете Тульской области на 2018 год и на плановый период 2019 и 2020 годов»</a:t>
            </a: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164" y="4941168"/>
            <a:ext cx="7924291" cy="1370012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Кошельников Петр Иванович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редседатель счетной палаты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Тульской области</a:t>
            </a:r>
            <a:endParaRPr lang="ru-RU" b="0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48072"/>
            <a:ext cx="8928992" cy="692696"/>
          </a:xfrm>
        </p:spPr>
        <p:txBody>
          <a:bodyPr/>
          <a:lstStyle/>
          <a:p>
            <a:pPr algn="ctr"/>
            <a:r>
              <a:rPr lang="ru-RU" sz="4800" b="1" dirty="0" smtClean="0"/>
              <a:t>Государственный долг </a:t>
            </a:r>
            <a:endParaRPr lang="ru-RU" sz="4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255" y="3200380"/>
            <a:ext cx="7041490" cy="457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1" y="1412776"/>
            <a:ext cx="8860765" cy="514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18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государственного долга области 2018-2020 (%)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648530"/>
              </p:ext>
            </p:extLst>
          </p:nvPr>
        </p:nvGraphicFramePr>
        <p:xfrm>
          <a:off x="611560" y="836712"/>
          <a:ext cx="8640960" cy="573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869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755576" y="3068960"/>
            <a:ext cx="7872611" cy="1679996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49805"/>
            <a:ext cx="9001000" cy="690963"/>
          </a:xfrm>
        </p:spPr>
        <p:txBody>
          <a:bodyPr/>
          <a:lstStyle/>
          <a:p>
            <a:r>
              <a:rPr lang="ru-RU" sz="4000" b="1" dirty="0" smtClean="0"/>
              <a:t>Основные направления проекта бюджета</a:t>
            </a:r>
            <a:endParaRPr lang="ru-RU" sz="4000" b="1" dirty="0"/>
          </a:p>
        </p:txBody>
      </p:sp>
      <p:sp>
        <p:nvSpPr>
          <p:cNvPr id="8" name="Вертикальный свиток 7"/>
          <p:cNvSpPr/>
          <p:nvPr/>
        </p:nvSpPr>
        <p:spPr bwMode="auto">
          <a:xfrm>
            <a:off x="-180528" y="1196752"/>
            <a:ext cx="3456384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b="1" dirty="0" smtClean="0">
              <a:solidFill>
                <a:schemeClr val="bg1"/>
              </a:solidFill>
              <a:latin typeface="Segoe" pitchFamily="34" charset="0"/>
            </a:endParaRPr>
          </a:p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Segoe" pitchFamily="34" charset="0"/>
              </a:rPr>
              <a:t>Указы </a:t>
            </a:r>
            <a:r>
              <a:rPr lang="ru-RU" sz="2000" b="1" dirty="0" smtClean="0">
                <a:solidFill>
                  <a:schemeClr val="bg1"/>
                </a:solidFill>
                <a:latin typeface="Segoe" pitchFamily="34" charset="0"/>
              </a:rPr>
              <a:t>Президента РФ</a:t>
            </a:r>
          </a:p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b="1" dirty="0" smtClean="0">
              <a:solidFill>
                <a:schemeClr val="bg1"/>
              </a:solidFill>
              <a:latin typeface="Segoe" pitchFamily="34" charset="0"/>
            </a:endParaRPr>
          </a:p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b="1" dirty="0">
              <a:solidFill>
                <a:schemeClr val="bg1"/>
              </a:solidFill>
              <a:latin typeface="Segoe" pitchFamily="34" charset="0"/>
            </a:endParaRPr>
          </a:p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b="1" dirty="0" smtClean="0">
              <a:solidFill>
                <a:schemeClr val="bg1"/>
              </a:solidFill>
              <a:latin typeface="Segoe" pitchFamily="34" charset="0"/>
            </a:endParaRPr>
          </a:p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b="1" dirty="0">
              <a:solidFill>
                <a:schemeClr val="bg1"/>
              </a:solidFill>
              <a:latin typeface="Segoe" pitchFamily="34" charset="0"/>
            </a:endParaRPr>
          </a:p>
          <a:p>
            <a:pPr lvl="1"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b="1" dirty="0" smtClean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 bwMode="auto">
          <a:xfrm>
            <a:off x="1037093" y="3433228"/>
            <a:ext cx="3600400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Segoe" pitchFamily="34" charset="0"/>
              </a:rPr>
              <a:t>Основные направления деятельности правительства Тульской области на период до 2021 года</a:t>
            </a:r>
          </a:p>
        </p:txBody>
      </p:sp>
      <p:sp>
        <p:nvSpPr>
          <p:cNvPr id="6" name="Вертикальный свиток 5"/>
          <p:cNvSpPr/>
          <p:nvPr/>
        </p:nvSpPr>
        <p:spPr bwMode="auto">
          <a:xfrm>
            <a:off x="3779912" y="1124744"/>
            <a:ext cx="3672408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Segoe" pitchFamily="34" charset="0"/>
              </a:rPr>
              <a:t>Изменения налогового и бюджетного законодательства РФ с </a:t>
            </a:r>
            <a:r>
              <a:rPr lang="ru-RU" sz="2000" b="1" dirty="0" smtClean="0">
                <a:solidFill>
                  <a:schemeClr val="bg1"/>
                </a:solidFill>
                <a:latin typeface="Segoe" pitchFamily="34" charset="0"/>
              </a:rPr>
              <a:t>01.01.2018</a:t>
            </a:r>
            <a:endParaRPr lang="ru-RU" sz="2000" b="1" dirty="0" smtClean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 bwMode="auto">
          <a:xfrm>
            <a:off x="5724128" y="3573016"/>
            <a:ext cx="3672408" cy="316835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Segoe" pitchFamily="34" charset="0"/>
              </a:rPr>
              <a:t>Соглашения с Министерством финансов России о предоставлении бюджетных кредитов</a:t>
            </a:r>
          </a:p>
        </p:txBody>
      </p:sp>
    </p:spTree>
    <p:extLst>
      <p:ext uri="{BB962C8B-B14F-4D97-AF65-F5344CB8AC3E}">
        <p14:creationId xmlns:p14="http://schemas.microsoft.com/office/powerpoint/2010/main" val="2591023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92089"/>
            <a:ext cx="8640959" cy="764703"/>
          </a:xfrm>
        </p:spPr>
        <p:txBody>
          <a:bodyPr/>
          <a:lstStyle/>
          <a:p>
            <a:pPr algn="ctr"/>
            <a:r>
              <a:rPr lang="ru-RU" sz="3600" dirty="0">
                <a:effectLst/>
              </a:rPr>
              <a:t>Структура налоговых и неналоговых </a:t>
            </a:r>
            <a:r>
              <a:rPr lang="ru-RU" sz="3600" dirty="0" smtClean="0">
                <a:effectLst/>
              </a:rPr>
              <a:t>доходов (%)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52427536"/>
              </p:ext>
            </p:extLst>
          </p:nvPr>
        </p:nvGraphicFramePr>
        <p:xfrm>
          <a:off x="179512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716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доходов области  2018-2020 (млрд. руб.)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008348"/>
              </p:ext>
            </p:extLst>
          </p:nvPr>
        </p:nvGraphicFramePr>
        <p:xfrm>
          <a:off x="503040" y="836712"/>
          <a:ext cx="8640960" cy="573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7248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области по разделам 2018-2020 (%)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04409"/>
              </p:ext>
            </p:extLst>
          </p:nvPr>
        </p:nvGraphicFramePr>
        <p:xfrm>
          <a:off x="503040" y="836712"/>
          <a:ext cx="8640960" cy="573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798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256" y="845415"/>
            <a:ext cx="8713232" cy="639369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инвестиционных  расходов (млн. руб.)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90035862"/>
              </p:ext>
            </p:extLst>
          </p:nvPr>
        </p:nvGraphicFramePr>
        <p:xfrm>
          <a:off x="683568" y="1484784"/>
          <a:ext cx="80885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342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65137"/>
            <a:ext cx="8856984" cy="747639"/>
          </a:xfrm>
        </p:spPr>
        <p:txBody>
          <a:bodyPr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Программный бюджет (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млрд.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руб.)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3105528"/>
              </p:ext>
            </p:extLst>
          </p:nvPr>
        </p:nvGraphicFramePr>
        <p:xfrm>
          <a:off x="611560" y="1268760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594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730747"/>
            <a:ext cx="8928992" cy="429021"/>
          </a:xfrm>
        </p:spPr>
        <p:txBody>
          <a:bodyPr/>
          <a:lstStyle/>
          <a:p>
            <a:pPr algn="ctr"/>
            <a:r>
              <a:rPr lang="ru-RU" sz="3200" b="1" dirty="0" smtClean="0"/>
              <a:t>Объем публичных нормативных </a:t>
            </a:r>
            <a:r>
              <a:rPr lang="ru-RU" sz="3200" b="1" dirty="0" smtClean="0"/>
              <a:t>обязательств</a:t>
            </a:r>
            <a:endParaRPr lang="ru-RU" sz="32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7" y="4640749"/>
            <a:ext cx="2059079" cy="18694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56574"/>
            <a:ext cx="1584175" cy="15841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85" y="1159768"/>
            <a:ext cx="1830324" cy="1981201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195735" y="1375792"/>
            <a:ext cx="6768754" cy="17651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sz="2800" dirty="0" smtClean="0"/>
              <a:t>Социальная поддержка малообеспеченных семей с детьми: 2018, 2019 - 2,8 млрд. рублей; 2020- 3,0 млрд. рублей </a:t>
            </a:r>
            <a:endParaRPr lang="ru-RU" sz="28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57957" y="3056574"/>
            <a:ext cx="6768754" cy="17651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sz="2800" dirty="0"/>
              <a:t>Социальная</a:t>
            </a:r>
            <a:r>
              <a:rPr lang="ru-RU" sz="2800" dirty="0"/>
              <a:t> защита граждан, подвергшихся воздействию радиации вследствие катастрофы на Чернобыльской </a:t>
            </a:r>
            <a:r>
              <a:rPr lang="ru-RU" sz="2800" dirty="0" smtClean="0"/>
              <a:t>АЭС – 2018 – 5,1 млрд. рублей, 2019, 2020  - 5,2 млрд. рублей</a:t>
            </a:r>
            <a:endParaRPr lang="ru-RU" sz="2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362098" y="4648207"/>
            <a:ext cx="6768754" cy="17651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sz="2800" dirty="0"/>
              <a:t>Социальная</a:t>
            </a:r>
            <a:r>
              <a:rPr lang="ru-RU" sz="2800" dirty="0" smtClean="0"/>
              <a:t> поддержка иных категорий граждан – 2,08 – 3,0 млрд. рублей, 2019 – 3,1 млрд. рублей, 2020 – 3,2 млрд. рублей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780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117346"/>
              </p:ext>
            </p:extLst>
          </p:nvPr>
        </p:nvGraphicFramePr>
        <p:xfrm>
          <a:off x="395537" y="1484784"/>
          <a:ext cx="8064896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640960" cy="720080"/>
          </a:xfrm>
        </p:spPr>
        <p:txBody>
          <a:bodyPr/>
          <a:lstStyle/>
          <a:p>
            <a:pPr algn="ctr"/>
            <a:r>
              <a:rPr lang="ru-RU" sz="3200" b="1" dirty="0" smtClean="0"/>
              <a:t>Сбалансированность местных бюджетов (%)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62915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(белая панель с сине-зеленым оформлением)</Template>
  <TotalTime>1247</TotalTime>
  <Words>399</Words>
  <Application>Microsoft Office PowerPoint</Application>
  <PresentationFormat>Экран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Segoe</vt:lpstr>
      <vt:lpstr>Times New Roman</vt:lpstr>
      <vt:lpstr>Wingdings</vt:lpstr>
      <vt:lpstr>1_White Template with blue-green Segoe_TP10286786</vt:lpstr>
      <vt:lpstr>Белый текст и шрифт Courier для слайдов с кодом</vt:lpstr>
      <vt:lpstr>О заключении на проект закона Тульской области  «О бюджете Тульской области на 2018 год и на плановый период 2019 и 2020 годов»</vt:lpstr>
      <vt:lpstr>Основные направления проекта бюджета</vt:lpstr>
      <vt:lpstr>Структура налоговых и неналоговых доходов (%)</vt:lpstr>
      <vt:lpstr>Структура доходов области  2018-2020 (млрд. руб.)</vt:lpstr>
      <vt:lpstr>Структура расходов области по разделам 2018-2020 (%)</vt:lpstr>
      <vt:lpstr>Структура инвестиционных  расходов (млн. руб.)</vt:lpstr>
      <vt:lpstr>Программный бюджет (млрд. руб.)</vt:lpstr>
      <vt:lpstr>Объем публичных нормативных обязательств</vt:lpstr>
      <vt:lpstr>Сбалансированность местных бюджетов (%)</vt:lpstr>
      <vt:lpstr>Государственный долг </vt:lpstr>
      <vt:lpstr>Структура государственного долга области 2018-2020 (%)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Гремякова Ольга Петровна</dc:creator>
  <cp:keywords/>
  <cp:lastModifiedBy>Гремякова Ольга Петровна</cp:lastModifiedBy>
  <cp:revision>112</cp:revision>
  <cp:lastPrinted>2016-11-28T14:12:47Z</cp:lastPrinted>
  <dcterms:created xsi:type="dcterms:W3CDTF">2016-05-25T10:39:35Z</dcterms:created>
  <dcterms:modified xsi:type="dcterms:W3CDTF">2017-11-15T14:32:58Z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