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sldIdLst>
    <p:sldId id="257" r:id="rId4"/>
    <p:sldId id="269" r:id="rId5"/>
    <p:sldId id="270" r:id="rId6"/>
    <p:sldId id="286" r:id="rId7"/>
    <p:sldId id="281" r:id="rId8"/>
    <p:sldId id="284" r:id="rId9"/>
    <p:sldId id="271" r:id="rId10"/>
    <p:sldId id="285" r:id="rId11"/>
    <p:sldId id="276" r:id="rId12"/>
    <p:sldId id="280" r:id="rId13"/>
    <p:sldId id="268" r:id="rId14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361" autoAdjust="0"/>
  </p:normalViewPr>
  <p:slideViewPr>
    <p:cSldViewPr>
      <p:cViewPr varScale="1">
        <p:scale>
          <a:sx n="84" d="100"/>
          <a:sy n="84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9720183995859E-2"/>
          <c:y val="3.3909860709921122E-2"/>
          <c:w val="0.904649610797577"/>
          <c:h val="0.886980873652927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410938030330983E-2"/>
                  <c:y val="-7.0842540728779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3355473245072666E-2"/>
                  <c:y val="-8.39615297526275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8234920890543256E-2"/>
                  <c:y val="-6.55949451192402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702536619274775E-2"/>
                  <c:y val="-5.5099753900161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2797523007127652E-2"/>
                  <c:y val="-5.77235517049314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086275836833621E-2"/>
                  <c:y val="-4.9852158290622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23673720249225E-2"/>
                  <c:y val="-4.7228360485853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6961071603664951E-2"/>
                  <c:y val="-6.29711473144706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197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3" formatCode="m/d/yyyy">
                  <c:v>40909</c:v>
                </c:pt>
                <c:pt idx="4" formatCode="m/d/yyyy">
                  <c:v>41275</c:v>
                </c:pt>
                <c:pt idx="5" formatCode="m/d/yyyy">
                  <c:v>41640</c:v>
                </c:pt>
                <c:pt idx="6" formatCode="m/d/yyyy">
                  <c:v>42005</c:v>
                </c:pt>
                <c:pt idx="7" formatCode="m/d/yyyy">
                  <c:v>42370</c:v>
                </c:pt>
                <c:pt idx="8" formatCode="m/d/yyyy">
                  <c:v>42736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3">
                  <c:v>6179.5</c:v>
                </c:pt>
                <c:pt idx="4">
                  <c:v>8426</c:v>
                </c:pt>
                <c:pt idx="5">
                  <c:v>13900</c:v>
                </c:pt>
                <c:pt idx="6">
                  <c:v>15900</c:v>
                </c:pt>
                <c:pt idx="7">
                  <c:v>15900</c:v>
                </c:pt>
                <c:pt idx="8">
                  <c:v>15727.6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0047488"/>
        <c:axId val="200047880"/>
      </c:lineChart>
      <c:dateAx>
        <c:axId val="20004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047880"/>
        <c:crosses val="autoZero"/>
        <c:auto val="1"/>
        <c:lblOffset val="100"/>
        <c:baseTimeUnit val="years"/>
      </c:dateAx>
      <c:valAx>
        <c:axId val="200047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04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3.9571992000888789E-2"/>
                  <c:y val="3.119476623809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0522998362451E-2"/>
                  <c:y val="-2.107846878995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51.9</c:v>
                </c:pt>
                <c:pt idx="1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3794470949768683"/>
                  <c:y val="-7.656396771838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940298562214261E-2"/>
                  <c:y val="4.820160974462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15432352380134E-2"/>
                  <c:y val="-0.15366783192558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700185304358216E-2"/>
                  <c:y val="-3.085045362145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033478460464562E-2"/>
                  <c:y val="-1.274141574009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 на имущество</c:v>
                </c:pt>
                <c:pt idx="4">
                  <c:v>Прочие налоговые и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16.8</c:v>
                </c:pt>
                <c:pt idx="1">
                  <c:v>15.4</c:v>
                </c:pt>
                <c:pt idx="2">
                  <c:v>11.8</c:v>
                </c:pt>
                <c:pt idx="3">
                  <c:v>5.4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2595355405135762E-3"/>
          <c:w val="1"/>
          <c:h val="0.99268435045535786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E9C3C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7BDBD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bubble3D val="0"/>
            <c:spPr>
              <a:solidFill>
                <a:srgbClr val="B0DAE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5526824180029495E-4"/>
                  <c:y val="3.0937592949372324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Региональные налоги</a:t>
                    </a:r>
                  </a:p>
                  <a:p>
                    <a:pPr algn="ctr" rtl="0">
                      <a:def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20,6</a:t>
                    </a:r>
                    <a:r>
                      <a:rPr lang="ru-RU" sz="1100" b="1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%, 1 </a:t>
                    </a:r>
                    <a:r>
                      <a:rPr lang="ru-RU" sz="11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977,5 млн</a:t>
                    </a:r>
                    <a:r>
                      <a:rPr lang="ru-RU" sz="1100" b="1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. рублей</a:t>
                    </a:r>
                    <a:endParaRPr lang="ru-RU" sz="1100" b="1" i="0" u="none" strike="noStrike" kern="1200" baseline="0" dirty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ysClr val="window" lastClr="FFFFFF"/>
                </a:solidFill>
                <a:ln w="3175" cap="flat" cmpd="sng" algn="ctr">
                  <a:solidFill>
                    <a:srgbClr val="5B9BD5">
                      <a:lumMod val="75000"/>
                    </a:srgbClr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6852327249048207"/>
                      <c:h val="0.240346864769112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672846021223982E-3"/>
                  <c:y val="0.16217428208107101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Местные налоги
8,2</a:t>
                    </a:r>
                    <a:r>
                      <a:rPr lang="ru-RU" sz="1100" b="1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%, 792,1 млн .</a:t>
                    </a:r>
                    <a:r>
                      <a:rPr lang="ru-RU" sz="1100" b="1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рублей</a:t>
                    </a:r>
                  </a:p>
                </c:rich>
              </c:tx>
              <c:spPr>
                <a:solidFill>
                  <a:sysClr val="window" lastClr="FFFFFF"/>
                </a:solidFill>
                <a:ln w="3175" cap="flat" cmpd="sng" algn="ctr">
                  <a:solidFill>
                    <a:srgbClr val="5B9BD5">
                      <a:lumMod val="75000"/>
                    </a:srgbClr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4837825637092167"/>
                      <c:h val="0.1966140804837557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6104509478370713E-2"/>
                  <c:y val="2.4624134761173672E-4"/>
                </c:manualLayout>
              </c:layout>
              <c:tx>
                <c:rich>
                  <a:bodyPr/>
                  <a:lstStyle/>
                  <a:p>
                    <a:pPr>
                      <a:defRPr sz="11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Налоги со спец. налоговым режимом
3,8</a:t>
                    </a:r>
                    <a:r>
                      <a:rPr lang="ru-RU" sz="1100" b="1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%, 363,7 </a:t>
                    </a:r>
                  </a:p>
                  <a:p>
                    <a:pPr>
                      <a:defRPr sz="11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млн. рубле</a:t>
                    </a:r>
                    <a:r>
                      <a:rPr lang="ru-RU" sz="11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й</a:t>
                    </a:r>
                    <a:endParaRPr lang="ru-RU" sz="1100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ysClr val="window" lastClr="FFFFFF"/>
                </a:solidFill>
                <a:ln w="3175" cap="flat" cmpd="sng" algn="ctr">
                  <a:solidFill>
                    <a:srgbClr val="5B9BD5">
                      <a:lumMod val="75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8334224203709693"/>
                      <c:h val="0.2332359515131279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9.503782680136362E-2"/>
                  <c:y val="0.1564281424069640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>
                      <a:lumMod val="75000"/>
                    </a:srgbClr>
                  </a:solidFill>
                </a:ln>
              </c:spPr>
              <c:txPr>
                <a:bodyPr anchorCtr="0"/>
                <a:lstStyle/>
                <a:p>
                  <a:pPr algn="ctr" rtl="0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9.2741066941100445E-2"/>
                      <c:h val="0.1344904927636396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5797961058242629E-2"/>
                  <c:y val="-4.779025662544533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>
                      <a:lumMod val="75000"/>
                    </a:srgbClr>
                  </a:solidFill>
                </a:ln>
              </c:spPr>
              <c:txPr>
                <a:bodyPr anchorCtr="0"/>
                <a:lstStyle/>
                <a:p>
                  <a:pPr algn="ctr" rtl="0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1376951036989523"/>
                      <c:h val="0.171179234728127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4.9998601772951894E-2"/>
                  <c:y val="-3.927993099802454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>
                      <a:lumMod val="75000"/>
                    </a:srgbClr>
                  </a:solidFill>
                </a:ln>
              </c:spPr>
              <c:txPr>
                <a:bodyPr anchorCtr="0"/>
                <a:lstStyle/>
                <a:p>
                  <a:pPr algn="ctr" rtl="0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7038411294478598"/>
                      <c:h val="0.1817233799838624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9320845405696949"/>
                  <c:y val="7.4258793304392279E-3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Федеральные налоги </a:t>
                    </a:r>
                  </a:p>
                  <a:p>
                    <a:pPr algn="ctr" rtl="0">
                      <a:def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67,4%, </a:t>
                    </a:r>
                    <a:br>
                      <a: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</a:br>
                    <a:r>
                      <a: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6 484,5 млн.рублей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5B9BD5">
                      <a:lumMod val="75000"/>
                    </a:srgbClr>
                  </a:solidFill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</c15:spPr>
                  <c15:layout>
                    <c:manualLayout>
                      <c:w val="0.15431728568175554"/>
                      <c:h val="0.31330755033712654"/>
                    </c:manualLayout>
                  </c15:layout>
                </c:ext>
              </c:extLst>
            </c:dLbl>
            <c:spPr>
              <a:noFill/>
              <a:ln>
                <a:solidFill>
                  <a:srgbClr val="5B9BD5">
                    <a:lumMod val="75000"/>
                  </a:srgbClr>
                </a:solidFill>
              </a:ln>
            </c:spPr>
            <c:txPr>
              <a:bodyPr/>
              <a:lstStyle/>
              <a:p>
                <a:pPr>
                  <a:defRPr sz="11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Региональные</c:v>
                </c:pt>
                <c:pt idx="1">
                  <c:v>Местные</c:v>
                </c:pt>
                <c:pt idx="2">
                  <c:v>Налоги со спец. налоговым режимом</c:v>
                </c:pt>
                <c:pt idx="3">
                  <c:v>НДС</c:v>
                </c:pt>
                <c:pt idx="4">
                  <c:v>Налог на прибыль</c:v>
                </c:pt>
                <c:pt idx="5">
                  <c:v>Другие налоги и сборы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0.20599999999999999</c:v>
                </c:pt>
                <c:pt idx="1">
                  <c:v>8.2000000000000003E-2</c:v>
                </c:pt>
                <c:pt idx="2">
                  <c:v>3.7999999999999999E-2</c:v>
                </c:pt>
                <c:pt idx="3">
                  <c:v>0.40300000000000002</c:v>
                </c:pt>
                <c:pt idx="4">
                  <c:v>0.10199999999999999</c:v>
                </c:pt>
                <c:pt idx="5">
                  <c:v>0.16900000000000004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6"/>
        <c:splitType val="pos"/>
        <c:splitPos val="3"/>
        <c:secondPieSize val="60"/>
        <c:serLines/>
      </c:ofPieChart>
      <c:spPr>
        <a:gradFill flip="none" rotWithShape="1">
          <a:gsLst>
            <a:gs pos="0">
              <a:srgbClr val="5B9BD5">
                <a:lumMod val="5000"/>
                <a:lumOff val="95000"/>
              </a:srgbClr>
            </a:gs>
            <a:gs pos="74000">
              <a:srgbClr val="5B9BD5">
                <a:lumMod val="45000"/>
                <a:lumOff val="55000"/>
              </a:srgbClr>
            </a:gs>
            <a:gs pos="83000">
              <a:srgbClr val="5B9BD5">
                <a:lumMod val="45000"/>
                <a:lumOff val="55000"/>
              </a:srgbClr>
            </a:gs>
            <a:gs pos="100000">
              <a:srgbClr val="5B9BD5">
                <a:lumMod val="30000"/>
                <a:lumOff val="70000"/>
              </a:srgbClr>
            </a:gs>
          </a:gsLst>
          <a:lin ang="5400000" scaled="1"/>
          <a:tileRect/>
        </a:gradFill>
        <a:ln w="19041">
          <a:noFill/>
        </a:ln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75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4914888683866037E-2"/>
                  <c:y val="-2.4828358171952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924797003231525E-2"/>
                  <c:y val="-0.1277967205419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8959143428507944"/>
                  <c:y val="-0.1111581236912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25812590871546E-2"/>
                  <c:y val="-5.5295195846879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 образования</c:v>
                </c:pt>
                <c:pt idx="1">
                  <c:v>Министертсво здравоохранения</c:v>
                </c:pt>
                <c:pt idx="2">
                  <c:v>Министерство труда и социальной защиты</c:v>
                </c:pt>
                <c:pt idx="3">
                  <c:v>Иные ОИВ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16.100000000000001</c:v>
                </c:pt>
                <c:pt idx="1">
                  <c:v>11.9</c:v>
                </c:pt>
                <c:pt idx="2">
                  <c:v>14.9</c:v>
                </c:pt>
                <c:pt idx="3">
                  <c:v>22.4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000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(помесячное поступление)</a:t>
            </a:r>
          </a:p>
        </c:rich>
      </c:tx>
      <c:layout>
        <c:manualLayout>
          <c:xMode val="edge"/>
          <c:yMode val="edge"/>
          <c:x val="0.3554419783194317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477378960249405E-2"/>
          <c:y val="9.9603174603174624E-2"/>
          <c:w val="0.90794985882118939"/>
          <c:h val="0.695889263842019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735310269082941E-2"/>
                  <c:y val="4.3650793650793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521691378363556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718286655683691E-2"/>
                  <c:y val="-4.76190476190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128500823723266E-2"/>
                  <c:y val="-4.365079365079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0521691378363535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931905546403076E-2"/>
                  <c:y val="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6128500823723308E-2"/>
                  <c:y val="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6128500823723308E-2"/>
                  <c:y val="3.968253968253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32509610104338E-2"/>
                  <c:y val="-3.968253968253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8325096101043546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2718286655683851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0982976386600769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3316.0007000000001</c:v>
                </c:pt>
                <c:pt idx="1">
                  <c:v>5371.268</c:v>
                </c:pt>
                <c:pt idx="2">
                  <c:v>5062.9450999999999</c:v>
                </c:pt>
                <c:pt idx="3">
                  <c:v>6412.9870999999994</c:v>
                </c:pt>
                <c:pt idx="4">
                  <c:v>4418.9760999999999</c:v>
                </c:pt>
                <c:pt idx="5">
                  <c:v>5944.8850000000002</c:v>
                </c:pt>
                <c:pt idx="6">
                  <c:v>4812.8134</c:v>
                </c:pt>
                <c:pt idx="7">
                  <c:v>4092.1974</c:v>
                </c:pt>
                <c:pt idx="8">
                  <c:v>5408.3389999999999</c:v>
                </c:pt>
                <c:pt idx="9">
                  <c:v>5395.9220999999998</c:v>
                </c:pt>
                <c:pt idx="10">
                  <c:v>4540.375</c:v>
                </c:pt>
                <c:pt idx="11">
                  <c:v>7003.5745999999999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128500823723252E-2"/>
                  <c:y val="-5.5555555555555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128500823723231E-2"/>
                  <c:y val="3.968253968253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538714991762765E-2"/>
                  <c:y val="3.968253968253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32509610104338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832509610104338E-2"/>
                  <c:y val="-5.5555555555555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128500823723231E-2"/>
                  <c:y val="-4.36507936507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342119714442616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1735310269083004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1735310269083004E-2"/>
                  <c:y val="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173531026908292E-2"/>
                  <c:y val="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73531026908292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1965952773201538E-2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>
                <a:solidFill>
                  <a:sysClr val="window" lastClr="FFFFFF">
                    <a:lumMod val="7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#\ ##0.0</c:formatCode>
                <c:ptCount val="12"/>
                <c:pt idx="0">
                  <c:v>3471.8956000000003</c:v>
                </c:pt>
                <c:pt idx="1">
                  <c:v>4378.6475</c:v>
                </c:pt>
                <c:pt idx="2">
                  <c:v>5041.0217999999995</c:v>
                </c:pt>
                <c:pt idx="3">
                  <c:v>5299.5715999999993</c:v>
                </c:pt>
                <c:pt idx="4">
                  <c:v>4487.4555</c:v>
                </c:pt>
                <c:pt idx="5">
                  <c:v>6846.3590000000004</c:v>
                </c:pt>
                <c:pt idx="6">
                  <c:v>5161.7879999999996</c:v>
                </c:pt>
                <c:pt idx="7">
                  <c:v>4876.0504000000001</c:v>
                </c:pt>
                <c:pt idx="8">
                  <c:v>4879.3566000000001</c:v>
                </c:pt>
                <c:pt idx="9">
                  <c:v>5310.9946</c:v>
                </c:pt>
                <c:pt idx="10">
                  <c:v>5437.259</c:v>
                </c:pt>
                <c:pt idx="11">
                  <c:v>10149.8959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547560"/>
        <c:axId val="158547952"/>
      </c:lineChart>
      <c:catAx>
        <c:axId val="15854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8547952"/>
        <c:crosses val="autoZero"/>
        <c:auto val="1"/>
        <c:lblAlgn val="ctr"/>
        <c:lblOffset val="100"/>
        <c:noMultiLvlLbl val="0"/>
      </c:catAx>
      <c:valAx>
        <c:axId val="158547952"/>
        <c:scaling>
          <c:orientation val="minMax"/>
          <c:max val="1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8547560"/>
        <c:crosses val="autoZero"/>
        <c:crossBetween val="between"/>
        <c:majorUnit val="2000"/>
      </c:valAx>
      <c:spPr>
        <a:gradFill>
          <a:gsLst>
            <a:gs pos="0">
              <a:srgbClr val="5B9BD5">
                <a:lumMod val="5000"/>
                <a:lumOff val="95000"/>
              </a:srgbClr>
            </a:gs>
            <a:gs pos="26000">
              <a:srgbClr val="FFF3FE"/>
            </a:gs>
            <a:gs pos="100000">
              <a:srgbClr val="70AD47">
                <a:lumMod val="20000"/>
                <a:lumOff val="80000"/>
              </a:srgbClr>
            </a:gs>
          </a:gsLst>
          <a:lin ang="5400000" scaled="1"/>
        </a:gradFill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2285332537716149"/>
          <c:y val="0.91323272090988628"/>
          <c:w val="0.30157488962973533"/>
          <c:h val="6.2957755280589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ysClr val="window" lastClr="FFFFFF">
            <a:lumMod val="95000"/>
          </a:sysClr>
        </a:gs>
        <a:gs pos="17000">
          <a:srgbClr val="FFF9E7"/>
        </a:gs>
        <a:gs pos="100000">
          <a:srgbClr val="EFE5F7"/>
        </a:gs>
      </a:gsLst>
      <a:lin ang="5400000" scaled="1"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Выполнено не в полном объеме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241</c:v>
                </c:pt>
                <c:pt idx="1">
                  <c:v>232</c:v>
                </c:pt>
                <c:pt idx="2">
                  <c:v>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Выполнено не в полном объеме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300</c:v>
                </c:pt>
                <c:pt idx="1">
                  <c:v>231</c:v>
                </c:pt>
                <c:pt idx="2">
                  <c:v>106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8548344"/>
        <c:axId val="158548736"/>
      </c:barChart>
      <c:catAx>
        <c:axId val="158548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548736"/>
        <c:crosses val="autoZero"/>
        <c:auto val="1"/>
        <c:lblAlgn val="ctr"/>
        <c:lblOffset val="100"/>
        <c:noMultiLvlLbl val="0"/>
      </c:catAx>
      <c:valAx>
        <c:axId val="1585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548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1">
                    <a:lumMod val="20000"/>
                    <a:lumOff val="80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1">
                    <a:lumMod val="20000"/>
                    <a:lumOff val="8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5.6274064567084607E-2"/>
                  <c:y val="0.1191319341786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191559572057539E-2"/>
                  <c:y val="-8.5656424898640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93.9</c:v>
                </c:pt>
                <c:pt idx="1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tx2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20000"/>
        <a:lumOff val="80000"/>
      </a:schemeClr>
    </a:solidFill>
    <a:ln>
      <a:noFill/>
    </a:ln>
    <a:effectLst>
      <a:outerShdw blurRad="50800" dist="50800" dir="5400000" algn="ctr" rotWithShape="0">
        <a:srgbClr val="92D050"/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885595799090167E-2"/>
          <c:y val="2.3043305987273867E-2"/>
          <c:w val="0.90894571203003005"/>
          <c:h val="0.78593811179593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бюджетам муниципальных образований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290272565585171E-2"/>
                  <c:y val="-3.2193628196548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77659414440677E-2"/>
                  <c:y val="-7.4292988145881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45896473646488E-2"/>
                  <c:y val="-4.705222582572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0.64832946073186015</c:v>
                </c:pt>
                <c:pt idx="1">
                  <c:v>0.69899999999999995</c:v>
                </c:pt>
                <c:pt idx="2">
                  <c:v>0.64700000000000002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бюджетам муниципальных образований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215803947054064E-2"/>
                  <c:y val="-1.7335030567372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655013749701361E-2"/>
                  <c:y val="-2.9717195258352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337384341759473E-2"/>
                  <c:y val="-4.457579288752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0.2532800214857257</c:v>
                </c:pt>
                <c:pt idx="1">
                  <c:v>0.21</c:v>
                </c:pt>
                <c:pt idx="2">
                  <c:v>0.24099999999999999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бюджетам муниципальных образований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094223552348599E-2"/>
                  <c:y val="-1.733503056737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2948236823244E-2"/>
                  <c:y val="-3.9622927011136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0580545131170168E-2"/>
                  <c:y val="-6.191082345490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9.1049746023813313E-2</c:v>
                </c:pt>
                <c:pt idx="1">
                  <c:v>8.1000000000000003E-2</c:v>
                </c:pt>
                <c:pt idx="2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33433354995955E-2"/>
                  <c:y val="-4.4575792887528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9019754933817583E-2"/>
                  <c:y val="-4.9528658763920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337384341759584E-2"/>
                  <c:y val="-5.4481524640312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7.3407717586008725E-3</c:v>
                </c:pt>
                <c:pt idx="1">
                  <c:v>0.01</c:v>
                </c:pt>
                <c:pt idx="2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795800"/>
        <c:axId val="202796192"/>
        <c:axId val="0"/>
      </c:bar3DChart>
      <c:catAx>
        <c:axId val="202795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796192"/>
        <c:crosses val="autoZero"/>
        <c:auto val="1"/>
        <c:lblAlgn val="ctr"/>
        <c:lblOffset val="100"/>
        <c:noMultiLvlLbl val="0"/>
      </c:catAx>
      <c:valAx>
        <c:axId val="20279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79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1F859-5FA3-40D2-AF70-8A8BE5877F8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CB2D9-E6B1-4D9A-82E6-8BE7BB5B75DB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8FE7FAAC-CEEA-41A0-ACB9-D77004A3DF55}" type="parTrans" cxnId="{E87B2F47-7C19-4FC7-BAFF-111A41CC6B7D}">
      <dgm:prSet/>
      <dgm:spPr/>
      <dgm:t>
        <a:bodyPr/>
        <a:lstStyle/>
        <a:p>
          <a:endParaRPr lang="ru-RU"/>
        </a:p>
      </dgm:t>
    </dgm:pt>
    <dgm:pt modelId="{6446C29E-EB96-4FD1-AED2-3626D72163E7}" type="sibTrans" cxnId="{E87B2F47-7C19-4FC7-BAFF-111A41CC6B7D}">
      <dgm:prSet/>
      <dgm:spPr/>
      <dgm:t>
        <a:bodyPr/>
        <a:lstStyle/>
        <a:p>
          <a:endParaRPr lang="ru-RU"/>
        </a:p>
      </dgm:t>
    </dgm:pt>
    <dgm:pt modelId="{5C4BB7FE-BBD2-4149-BFB8-D21FAEC6E80E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ru-RU" sz="1600" b="1" dirty="0" smtClean="0"/>
            <a:t>Рекомендовать органам исполнительной власти повысить качество управления государственными финансами, принять меры к обеспечению исполнения расходов в утвержденных объемах.</a:t>
          </a:r>
          <a:endParaRPr lang="ru-RU" sz="1600" b="1" dirty="0"/>
        </a:p>
      </dgm:t>
    </dgm:pt>
    <dgm:pt modelId="{B9E503C5-AC11-48EE-8FD3-AE7933B90C6E}" type="parTrans" cxnId="{18742A72-9724-4DD4-BAC3-A42ABCC260DC}">
      <dgm:prSet/>
      <dgm:spPr/>
      <dgm:t>
        <a:bodyPr/>
        <a:lstStyle/>
        <a:p>
          <a:endParaRPr lang="ru-RU"/>
        </a:p>
      </dgm:t>
    </dgm:pt>
    <dgm:pt modelId="{54416F01-2A06-4A16-AE20-5431FB83EABB}" type="sibTrans" cxnId="{18742A72-9724-4DD4-BAC3-A42ABCC260DC}">
      <dgm:prSet/>
      <dgm:spPr/>
      <dgm:t>
        <a:bodyPr/>
        <a:lstStyle/>
        <a:p>
          <a:endParaRPr lang="ru-RU"/>
        </a:p>
      </dgm:t>
    </dgm:pt>
    <dgm:pt modelId="{A6EC4041-C654-4FD1-87A1-814FBE9370EB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3F1211E-211F-43D8-BE39-91B9FD458891}" type="parTrans" cxnId="{5766F8BE-8374-48A4-A9D5-FD0F1EB654E9}">
      <dgm:prSet/>
      <dgm:spPr/>
      <dgm:t>
        <a:bodyPr/>
        <a:lstStyle/>
        <a:p>
          <a:endParaRPr lang="ru-RU"/>
        </a:p>
      </dgm:t>
    </dgm:pt>
    <dgm:pt modelId="{A82898C4-244B-4F8D-B3D3-94F4AC33DB1B}" type="sibTrans" cxnId="{5766F8BE-8374-48A4-A9D5-FD0F1EB654E9}">
      <dgm:prSet/>
      <dgm:spPr/>
      <dgm:t>
        <a:bodyPr/>
        <a:lstStyle/>
        <a:p>
          <a:endParaRPr lang="ru-RU"/>
        </a:p>
      </dgm:t>
    </dgm:pt>
    <dgm:pt modelId="{C4023FDD-FCF0-4310-B2D9-8864A1628295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ru-RU" sz="1600" b="1" dirty="0" smtClean="0"/>
            <a:t>Принять меры по совершенствованию внутреннего финансового контроля в органах исполнительной власти Тульской области и осуществлению регулярных проверок подведомственных учреждений и организаций.</a:t>
          </a:r>
          <a:endParaRPr lang="ru-RU" sz="1600" b="1" dirty="0"/>
        </a:p>
      </dgm:t>
    </dgm:pt>
    <dgm:pt modelId="{1189E396-9A48-4AD0-A8F4-C16882E4F977}" type="parTrans" cxnId="{88A22EAB-AEF0-4EC0-957E-B9BD3572C441}">
      <dgm:prSet/>
      <dgm:spPr/>
      <dgm:t>
        <a:bodyPr/>
        <a:lstStyle/>
        <a:p>
          <a:endParaRPr lang="ru-RU"/>
        </a:p>
      </dgm:t>
    </dgm:pt>
    <dgm:pt modelId="{B2CB8359-0B95-45AB-A14F-934524784256}" type="sibTrans" cxnId="{88A22EAB-AEF0-4EC0-957E-B9BD3572C441}">
      <dgm:prSet/>
      <dgm:spPr/>
      <dgm:t>
        <a:bodyPr/>
        <a:lstStyle/>
        <a:p>
          <a:endParaRPr lang="ru-RU"/>
        </a:p>
      </dgm:t>
    </dgm:pt>
    <dgm:pt modelId="{1CECBCBE-3106-4AFD-A943-91758E7445B7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A8B3A4FD-5FCE-4E07-8761-52287765FE20}" type="parTrans" cxnId="{4B753347-2692-4873-80FB-03CA73C88E30}">
      <dgm:prSet/>
      <dgm:spPr/>
      <dgm:t>
        <a:bodyPr/>
        <a:lstStyle/>
        <a:p>
          <a:endParaRPr lang="ru-RU"/>
        </a:p>
      </dgm:t>
    </dgm:pt>
    <dgm:pt modelId="{95994C03-D3BA-4DE6-BA1D-43080164FABE}" type="sibTrans" cxnId="{4B753347-2692-4873-80FB-03CA73C88E30}">
      <dgm:prSet/>
      <dgm:spPr/>
      <dgm:t>
        <a:bodyPr/>
        <a:lstStyle/>
        <a:p>
          <a:endParaRPr lang="ru-RU"/>
        </a:p>
      </dgm:t>
    </dgm:pt>
    <dgm:pt modelId="{B2D1CB09-7B77-4A29-80EA-CF01CDA20D7E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b="1" dirty="0" smtClean="0"/>
            <a:t>Рекомендовать главным распорядителям бюджетных средств области усилить контроль за своевременным принятием результатов и предоставлением отчетных документов по предоставленным межбюджетным трансфертам</a:t>
          </a:r>
          <a:r>
            <a:rPr lang="ru-RU" sz="1600" dirty="0" smtClean="0"/>
            <a:t>.</a:t>
          </a:r>
          <a:endParaRPr lang="ru-RU" sz="1600" dirty="0"/>
        </a:p>
      </dgm:t>
    </dgm:pt>
    <dgm:pt modelId="{D1C13C61-ECE1-4591-A59F-7D8BAB159F86}" type="parTrans" cxnId="{ACA0F49A-35CA-4F94-9EB7-903FD226106B}">
      <dgm:prSet/>
      <dgm:spPr/>
      <dgm:t>
        <a:bodyPr/>
        <a:lstStyle/>
        <a:p>
          <a:endParaRPr lang="ru-RU"/>
        </a:p>
      </dgm:t>
    </dgm:pt>
    <dgm:pt modelId="{2BE3D86A-EE7D-429E-A109-F459C106AA29}" type="sibTrans" cxnId="{ACA0F49A-35CA-4F94-9EB7-903FD226106B}">
      <dgm:prSet/>
      <dgm:spPr/>
      <dgm:t>
        <a:bodyPr/>
        <a:lstStyle/>
        <a:p>
          <a:endParaRPr lang="ru-RU"/>
        </a:p>
      </dgm:t>
    </dgm:pt>
    <dgm:pt modelId="{228549B3-D0E7-4911-8B3C-D78F3C6D5C68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4.</a:t>
          </a:r>
          <a:endParaRPr lang="ru-RU" b="1" dirty="0">
            <a:solidFill>
              <a:schemeClr val="tx1"/>
            </a:solidFill>
          </a:endParaRPr>
        </a:p>
      </dgm:t>
    </dgm:pt>
    <dgm:pt modelId="{538E4223-72E1-407F-9EB4-3D7274977234}" type="parTrans" cxnId="{8C2AC390-AE91-45A3-A09A-B6024A5601F4}">
      <dgm:prSet/>
      <dgm:spPr/>
      <dgm:t>
        <a:bodyPr/>
        <a:lstStyle/>
        <a:p>
          <a:endParaRPr lang="ru-RU"/>
        </a:p>
      </dgm:t>
    </dgm:pt>
    <dgm:pt modelId="{900CF1E1-1527-45E0-9581-62C7EAD4D7E0}" type="sibTrans" cxnId="{8C2AC390-AE91-45A3-A09A-B6024A5601F4}">
      <dgm:prSet/>
      <dgm:spPr/>
      <dgm:t>
        <a:bodyPr/>
        <a:lstStyle/>
        <a:p>
          <a:endParaRPr lang="ru-RU"/>
        </a:p>
      </dgm:t>
    </dgm:pt>
    <dgm:pt modelId="{4239D3D9-00B0-43F9-AC35-C3D03413AF89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b="1" dirty="0" smtClean="0"/>
            <a:t>Принять меры по организации эффективного межведомственного взаимодействия органами исполнительной власти области и территориальными органами федеральных органов исполнительной власти с целью сокращения задолженности по региональным налогам и увеличения поступлений в бюджет области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b="1" dirty="0"/>
        </a:p>
      </dgm:t>
    </dgm:pt>
    <dgm:pt modelId="{E21EECD7-51AF-4588-BA2E-7CEBD5E38DE5}" type="parTrans" cxnId="{EC6A2C21-4362-4571-BAFB-DF55135B3AB9}">
      <dgm:prSet/>
      <dgm:spPr/>
      <dgm:t>
        <a:bodyPr/>
        <a:lstStyle/>
        <a:p>
          <a:endParaRPr lang="ru-RU"/>
        </a:p>
      </dgm:t>
    </dgm:pt>
    <dgm:pt modelId="{1ADAC2DB-28EB-4014-8772-4F1EC7191FB0}" type="sibTrans" cxnId="{EC6A2C21-4362-4571-BAFB-DF55135B3AB9}">
      <dgm:prSet/>
      <dgm:spPr/>
      <dgm:t>
        <a:bodyPr/>
        <a:lstStyle/>
        <a:p>
          <a:endParaRPr lang="ru-RU"/>
        </a:p>
      </dgm:t>
    </dgm:pt>
    <dgm:pt modelId="{4BFE3F42-0A8E-4D94-ACE4-920DFA83A684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endParaRPr lang="ru-RU" sz="1600" b="1" dirty="0"/>
        </a:p>
      </dgm:t>
    </dgm:pt>
    <dgm:pt modelId="{FC44FEC2-6515-4DED-BDDB-780E57956EB7}" type="parTrans" cxnId="{F627D702-1E43-443F-950D-650B426310B4}">
      <dgm:prSet/>
      <dgm:spPr/>
      <dgm:t>
        <a:bodyPr/>
        <a:lstStyle/>
        <a:p>
          <a:endParaRPr lang="ru-RU"/>
        </a:p>
      </dgm:t>
    </dgm:pt>
    <dgm:pt modelId="{2334F75C-3715-42B4-A1F9-071274E0B853}" type="sibTrans" cxnId="{F627D702-1E43-443F-950D-650B426310B4}">
      <dgm:prSet/>
      <dgm:spPr/>
      <dgm:t>
        <a:bodyPr/>
        <a:lstStyle/>
        <a:p>
          <a:endParaRPr lang="ru-RU"/>
        </a:p>
      </dgm:t>
    </dgm:pt>
    <dgm:pt modelId="{83501648-BE7B-4DD5-A69C-BF22EF2E21C4}" type="pres">
      <dgm:prSet presAssocID="{F4D1F859-5FA3-40D2-AF70-8A8BE5877F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A903E-6F5A-47A4-9D24-7FAB9F74229A}" type="pres">
      <dgm:prSet presAssocID="{0A8CB2D9-E6B1-4D9A-82E6-8BE7BB5B75DB}" presName="composite" presStyleCnt="0"/>
      <dgm:spPr/>
    </dgm:pt>
    <dgm:pt modelId="{7C90ADEF-EE55-4C4D-BA1C-431F291E6978}" type="pres">
      <dgm:prSet presAssocID="{0A8CB2D9-E6B1-4D9A-82E6-8BE7BB5B75D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C7B5B-8EB1-4E43-9B1E-91213BC9707D}" type="pres">
      <dgm:prSet presAssocID="{0A8CB2D9-E6B1-4D9A-82E6-8BE7BB5B75D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936E7-32CC-4568-AD68-260875D33780}" type="pres">
      <dgm:prSet presAssocID="{6446C29E-EB96-4FD1-AED2-3626D72163E7}" presName="sp" presStyleCnt="0"/>
      <dgm:spPr/>
    </dgm:pt>
    <dgm:pt modelId="{E64AA2AC-5A76-40C8-BE00-FF65EA1B516A}" type="pres">
      <dgm:prSet presAssocID="{A6EC4041-C654-4FD1-87A1-814FBE9370EB}" presName="composite" presStyleCnt="0"/>
      <dgm:spPr/>
    </dgm:pt>
    <dgm:pt modelId="{FB0ACBA8-CBD6-4969-BC2E-202AE18AB194}" type="pres">
      <dgm:prSet presAssocID="{A6EC4041-C654-4FD1-87A1-814FBE9370E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536B-3F91-4D56-BEFB-852800844347}" type="pres">
      <dgm:prSet presAssocID="{A6EC4041-C654-4FD1-87A1-814FBE9370E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8163F-4E2D-41B1-BEE0-F0E0583D1FFE}" type="pres">
      <dgm:prSet presAssocID="{A82898C4-244B-4F8D-B3D3-94F4AC33DB1B}" presName="sp" presStyleCnt="0"/>
      <dgm:spPr/>
    </dgm:pt>
    <dgm:pt modelId="{196C1F3C-6D77-486E-AA31-25803DEF3909}" type="pres">
      <dgm:prSet presAssocID="{1CECBCBE-3106-4AFD-A943-91758E7445B7}" presName="composite" presStyleCnt="0"/>
      <dgm:spPr/>
    </dgm:pt>
    <dgm:pt modelId="{FE34D504-56CA-4360-AEF7-981B21731252}" type="pres">
      <dgm:prSet presAssocID="{1CECBCBE-3106-4AFD-A943-91758E7445B7}" presName="parentText" presStyleLbl="alignNode1" presStyleIdx="2" presStyleCnt="4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18623-2E1E-44BD-BD84-29713B6CDAEA}" type="pres">
      <dgm:prSet presAssocID="{1CECBCBE-3106-4AFD-A943-91758E7445B7}" presName="descendantText" presStyleLbl="alignAcc1" presStyleIdx="2" presStyleCnt="4" custLinFactNeighborX="0" custLinFactNeighborY="-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7DFCE-63CC-43A3-9F45-B7456DD54473}" type="pres">
      <dgm:prSet presAssocID="{95994C03-D3BA-4DE6-BA1D-43080164FABE}" presName="sp" presStyleCnt="0"/>
      <dgm:spPr/>
    </dgm:pt>
    <dgm:pt modelId="{E4DA3207-4311-492E-9436-97A8FE07D76E}" type="pres">
      <dgm:prSet presAssocID="{228549B3-D0E7-4911-8B3C-D78F3C6D5C68}" presName="composite" presStyleCnt="0"/>
      <dgm:spPr/>
    </dgm:pt>
    <dgm:pt modelId="{380DF900-80DA-4643-97DC-7B33F9B31306}" type="pres">
      <dgm:prSet presAssocID="{228549B3-D0E7-4911-8B3C-D78F3C6D5C6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E0EBD-8368-449D-8102-E274C36980E8}" type="pres">
      <dgm:prSet presAssocID="{228549B3-D0E7-4911-8B3C-D78F3C6D5C68}" presName="descendantText" presStyleLbl="alignAcc1" presStyleIdx="3" presStyleCnt="4" custScaleX="98784" custScaleY="145491" custLinFactNeighborX="-535" custLinFactNeighborY="27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742A72-9724-4DD4-BAC3-A42ABCC260DC}" srcId="{0A8CB2D9-E6B1-4D9A-82E6-8BE7BB5B75DB}" destId="{5C4BB7FE-BBD2-4149-BFB8-D21FAEC6E80E}" srcOrd="0" destOrd="0" parTransId="{B9E503C5-AC11-48EE-8FD3-AE7933B90C6E}" sibTransId="{54416F01-2A06-4A16-AE20-5431FB83EABB}"/>
    <dgm:cxn modelId="{C7D7C7BC-2AA1-47F8-A969-C7B76F09245B}" type="presOf" srcId="{F4D1F859-5FA3-40D2-AF70-8A8BE5877F84}" destId="{83501648-BE7B-4DD5-A69C-BF22EF2E21C4}" srcOrd="0" destOrd="0" presId="urn:microsoft.com/office/officeart/2005/8/layout/chevron2"/>
    <dgm:cxn modelId="{ACA0F49A-35CA-4F94-9EB7-903FD226106B}" srcId="{1CECBCBE-3106-4AFD-A943-91758E7445B7}" destId="{B2D1CB09-7B77-4A29-80EA-CF01CDA20D7E}" srcOrd="1" destOrd="0" parTransId="{D1C13C61-ECE1-4591-A59F-7D8BAB159F86}" sibTransId="{2BE3D86A-EE7D-429E-A109-F459C106AA29}"/>
    <dgm:cxn modelId="{8C2AC390-AE91-45A3-A09A-B6024A5601F4}" srcId="{F4D1F859-5FA3-40D2-AF70-8A8BE5877F84}" destId="{228549B3-D0E7-4911-8B3C-D78F3C6D5C68}" srcOrd="3" destOrd="0" parTransId="{538E4223-72E1-407F-9EB4-3D7274977234}" sibTransId="{900CF1E1-1527-45E0-9581-62C7EAD4D7E0}"/>
    <dgm:cxn modelId="{5766F8BE-8374-48A4-A9D5-FD0F1EB654E9}" srcId="{F4D1F859-5FA3-40D2-AF70-8A8BE5877F84}" destId="{A6EC4041-C654-4FD1-87A1-814FBE9370EB}" srcOrd="1" destOrd="0" parTransId="{53F1211E-211F-43D8-BE39-91B9FD458891}" sibTransId="{A82898C4-244B-4F8D-B3D3-94F4AC33DB1B}"/>
    <dgm:cxn modelId="{4B753347-2692-4873-80FB-03CA73C88E30}" srcId="{F4D1F859-5FA3-40D2-AF70-8A8BE5877F84}" destId="{1CECBCBE-3106-4AFD-A943-91758E7445B7}" srcOrd="2" destOrd="0" parTransId="{A8B3A4FD-5FCE-4E07-8761-52287765FE20}" sibTransId="{95994C03-D3BA-4DE6-BA1D-43080164FABE}"/>
    <dgm:cxn modelId="{2AA0AF63-DB83-491B-AFBD-1386633B60A6}" type="presOf" srcId="{4BFE3F42-0A8E-4D94-ACE4-920DFA83A684}" destId="{71418623-2E1E-44BD-BD84-29713B6CDAEA}" srcOrd="0" destOrd="0" presId="urn:microsoft.com/office/officeart/2005/8/layout/chevron2"/>
    <dgm:cxn modelId="{65FED5BC-1DB6-49F0-B7BA-9D8CDE0E9E53}" type="presOf" srcId="{1CECBCBE-3106-4AFD-A943-91758E7445B7}" destId="{FE34D504-56CA-4360-AEF7-981B21731252}" srcOrd="0" destOrd="0" presId="urn:microsoft.com/office/officeart/2005/8/layout/chevron2"/>
    <dgm:cxn modelId="{2DE0E542-D75D-4A42-BE17-CD36964FC56D}" type="presOf" srcId="{C4023FDD-FCF0-4310-B2D9-8864A1628295}" destId="{B837536B-3F91-4D56-BEFB-852800844347}" srcOrd="0" destOrd="0" presId="urn:microsoft.com/office/officeart/2005/8/layout/chevron2"/>
    <dgm:cxn modelId="{377119E8-4124-42C0-B95A-CC405FFE6D39}" type="presOf" srcId="{4239D3D9-00B0-43F9-AC35-C3D03413AF89}" destId="{781E0EBD-8368-449D-8102-E274C36980E8}" srcOrd="0" destOrd="0" presId="urn:microsoft.com/office/officeart/2005/8/layout/chevron2"/>
    <dgm:cxn modelId="{88A22EAB-AEF0-4EC0-957E-B9BD3572C441}" srcId="{A6EC4041-C654-4FD1-87A1-814FBE9370EB}" destId="{C4023FDD-FCF0-4310-B2D9-8864A1628295}" srcOrd="0" destOrd="0" parTransId="{1189E396-9A48-4AD0-A8F4-C16882E4F977}" sibTransId="{B2CB8359-0B95-45AB-A14F-934524784256}"/>
    <dgm:cxn modelId="{8BACE1AA-6AF8-4B77-B5B5-6FA57905350E}" type="presOf" srcId="{5C4BB7FE-BBD2-4149-BFB8-D21FAEC6E80E}" destId="{AA5C7B5B-8EB1-4E43-9B1E-91213BC9707D}" srcOrd="0" destOrd="0" presId="urn:microsoft.com/office/officeart/2005/8/layout/chevron2"/>
    <dgm:cxn modelId="{8C97AFF9-06A1-4E25-8EBE-6455D587B378}" type="presOf" srcId="{228549B3-D0E7-4911-8B3C-D78F3C6D5C68}" destId="{380DF900-80DA-4643-97DC-7B33F9B31306}" srcOrd="0" destOrd="0" presId="urn:microsoft.com/office/officeart/2005/8/layout/chevron2"/>
    <dgm:cxn modelId="{EC6A2C21-4362-4571-BAFB-DF55135B3AB9}" srcId="{228549B3-D0E7-4911-8B3C-D78F3C6D5C68}" destId="{4239D3D9-00B0-43F9-AC35-C3D03413AF89}" srcOrd="0" destOrd="0" parTransId="{E21EECD7-51AF-4588-BA2E-7CEBD5E38DE5}" sibTransId="{1ADAC2DB-28EB-4014-8772-4F1EC7191FB0}"/>
    <dgm:cxn modelId="{EAAB88C9-4FCE-49C1-948D-FF0DF560A66C}" type="presOf" srcId="{B2D1CB09-7B77-4A29-80EA-CF01CDA20D7E}" destId="{71418623-2E1E-44BD-BD84-29713B6CDAEA}" srcOrd="0" destOrd="1" presId="urn:microsoft.com/office/officeart/2005/8/layout/chevron2"/>
    <dgm:cxn modelId="{E87B2F47-7C19-4FC7-BAFF-111A41CC6B7D}" srcId="{F4D1F859-5FA3-40D2-AF70-8A8BE5877F84}" destId="{0A8CB2D9-E6B1-4D9A-82E6-8BE7BB5B75DB}" srcOrd="0" destOrd="0" parTransId="{8FE7FAAC-CEEA-41A0-ACB9-D77004A3DF55}" sibTransId="{6446C29E-EB96-4FD1-AED2-3626D72163E7}"/>
    <dgm:cxn modelId="{A9428332-E8AB-4AEE-ACBA-554BCF5542A1}" type="presOf" srcId="{A6EC4041-C654-4FD1-87A1-814FBE9370EB}" destId="{FB0ACBA8-CBD6-4969-BC2E-202AE18AB194}" srcOrd="0" destOrd="0" presId="urn:microsoft.com/office/officeart/2005/8/layout/chevron2"/>
    <dgm:cxn modelId="{F627D702-1E43-443F-950D-650B426310B4}" srcId="{1CECBCBE-3106-4AFD-A943-91758E7445B7}" destId="{4BFE3F42-0A8E-4D94-ACE4-920DFA83A684}" srcOrd="0" destOrd="0" parTransId="{FC44FEC2-6515-4DED-BDDB-780E57956EB7}" sibTransId="{2334F75C-3715-42B4-A1F9-071274E0B853}"/>
    <dgm:cxn modelId="{E7D16964-2136-4C31-A9D8-A1EB865E00B5}" type="presOf" srcId="{0A8CB2D9-E6B1-4D9A-82E6-8BE7BB5B75DB}" destId="{7C90ADEF-EE55-4C4D-BA1C-431F291E6978}" srcOrd="0" destOrd="0" presId="urn:microsoft.com/office/officeart/2005/8/layout/chevron2"/>
    <dgm:cxn modelId="{F1128995-21CB-4685-A698-12F4A953F275}" type="presParOf" srcId="{83501648-BE7B-4DD5-A69C-BF22EF2E21C4}" destId="{4F3A903E-6F5A-47A4-9D24-7FAB9F74229A}" srcOrd="0" destOrd="0" presId="urn:microsoft.com/office/officeart/2005/8/layout/chevron2"/>
    <dgm:cxn modelId="{3E175C68-E9AC-4B50-940A-C3EB4D279E5B}" type="presParOf" srcId="{4F3A903E-6F5A-47A4-9D24-7FAB9F74229A}" destId="{7C90ADEF-EE55-4C4D-BA1C-431F291E6978}" srcOrd="0" destOrd="0" presId="urn:microsoft.com/office/officeart/2005/8/layout/chevron2"/>
    <dgm:cxn modelId="{0613CF68-C7BF-4A20-9B59-CF3D09FF3159}" type="presParOf" srcId="{4F3A903E-6F5A-47A4-9D24-7FAB9F74229A}" destId="{AA5C7B5B-8EB1-4E43-9B1E-91213BC9707D}" srcOrd="1" destOrd="0" presId="urn:microsoft.com/office/officeart/2005/8/layout/chevron2"/>
    <dgm:cxn modelId="{2616FD15-AA60-43C4-87FE-6A65EF12A05A}" type="presParOf" srcId="{83501648-BE7B-4DD5-A69C-BF22EF2E21C4}" destId="{C1C936E7-32CC-4568-AD68-260875D33780}" srcOrd="1" destOrd="0" presId="urn:microsoft.com/office/officeart/2005/8/layout/chevron2"/>
    <dgm:cxn modelId="{7D80F2EE-D20D-4475-9975-3969C432662D}" type="presParOf" srcId="{83501648-BE7B-4DD5-A69C-BF22EF2E21C4}" destId="{E64AA2AC-5A76-40C8-BE00-FF65EA1B516A}" srcOrd="2" destOrd="0" presId="urn:microsoft.com/office/officeart/2005/8/layout/chevron2"/>
    <dgm:cxn modelId="{089B4688-F2BF-4380-AA94-DADD9F620D17}" type="presParOf" srcId="{E64AA2AC-5A76-40C8-BE00-FF65EA1B516A}" destId="{FB0ACBA8-CBD6-4969-BC2E-202AE18AB194}" srcOrd="0" destOrd="0" presId="urn:microsoft.com/office/officeart/2005/8/layout/chevron2"/>
    <dgm:cxn modelId="{BC13EA20-6E55-4B61-8E73-6716685A9A78}" type="presParOf" srcId="{E64AA2AC-5A76-40C8-BE00-FF65EA1B516A}" destId="{B837536B-3F91-4D56-BEFB-852800844347}" srcOrd="1" destOrd="0" presId="urn:microsoft.com/office/officeart/2005/8/layout/chevron2"/>
    <dgm:cxn modelId="{EFED9D90-C82E-43C6-A253-C5F1E99F416D}" type="presParOf" srcId="{83501648-BE7B-4DD5-A69C-BF22EF2E21C4}" destId="{CC38163F-4E2D-41B1-BEE0-F0E0583D1FFE}" srcOrd="3" destOrd="0" presId="urn:microsoft.com/office/officeart/2005/8/layout/chevron2"/>
    <dgm:cxn modelId="{343A9161-F4E1-4F61-9E5E-B793AF70499C}" type="presParOf" srcId="{83501648-BE7B-4DD5-A69C-BF22EF2E21C4}" destId="{196C1F3C-6D77-486E-AA31-25803DEF3909}" srcOrd="4" destOrd="0" presId="urn:microsoft.com/office/officeart/2005/8/layout/chevron2"/>
    <dgm:cxn modelId="{8ED8E16E-D5F3-4169-8865-1BB239AFB924}" type="presParOf" srcId="{196C1F3C-6D77-486E-AA31-25803DEF3909}" destId="{FE34D504-56CA-4360-AEF7-981B21731252}" srcOrd="0" destOrd="0" presId="urn:microsoft.com/office/officeart/2005/8/layout/chevron2"/>
    <dgm:cxn modelId="{6B951A8D-EFFC-4118-AE7B-6E537C90071E}" type="presParOf" srcId="{196C1F3C-6D77-486E-AA31-25803DEF3909}" destId="{71418623-2E1E-44BD-BD84-29713B6CDAEA}" srcOrd="1" destOrd="0" presId="urn:microsoft.com/office/officeart/2005/8/layout/chevron2"/>
    <dgm:cxn modelId="{CF57DF7E-22B1-41B1-8CED-D1A3A5A2F90B}" type="presParOf" srcId="{83501648-BE7B-4DD5-A69C-BF22EF2E21C4}" destId="{C957DFCE-63CC-43A3-9F45-B7456DD54473}" srcOrd="5" destOrd="0" presId="urn:microsoft.com/office/officeart/2005/8/layout/chevron2"/>
    <dgm:cxn modelId="{086B1B8C-EF8E-4844-A410-A3B4408E20CF}" type="presParOf" srcId="{83501648-BE7B-4DD5-A69C-BF22EF2E21C4}" destId="{E4DA3207-4311-492E-9436-97A8FE07D76E}" srcOrd="6" destOrd="0" presId="urn:microsoft.com/office/officeart/2005/8/layout/chevron2"/>
    <dgm:cxn modelId="{0C904841-5436-4639-BBE3-A5608CCB0650}" type="presParOf" srcId="{E4DA3207-4311-492E-9436-97A8FE07D76E}" destId="{380DF900-80DA-4643-97DC-7B33F9B31306}" srcOrd="0" destOrd="0" presId="urn:microsoft.com/office/officeart/2005/8/layout/chevron2"/>
    <dgm:cxn modelId="{842D7D5D-B475-4296-87B1-D624526D5591}" type="presParOf" srcId="{E4DA3207-4311-492E-9436-97A8FE07D76E}" destId="{781E0EBD-8368-449D-8102-E274C36980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6/28/2017 10:25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374301"/>
            <a:ext cx="6062187" cy="49347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062186" y="9374301"/>
            <a:ext cx="672018" cy="49347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6/28/2017 10:25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946205" cy="367240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О заключении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</a:t>
            </a: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на проект закона Тульской области «Об исполнении бюджета Тульской области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/>
            </a:r>
            <a:b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за 2016 год»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164" y="4941168"/>
            <a:ext cx="7924291" cy="13700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Кошельников Петр Иванович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редседатель счетной палаты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764705"/>
            <a:ext cx="8928992" cy="576063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b="1" dirty="0" smtClean="0"/>
              <a:t>Предложения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13315144"/>
              </p:ext>
            </p:extLst>
          </p:nvPr>
        </p:nvGraphicFramePr>
        <p:xfrm>
          <a:off x="395536" y="1412776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0593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6" y="3068960"/>
            <a:ext cx="7872611" cy="1679996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9362"/>
            <a:ext cx="8820472" cy="1523494"/>
          </a:xfrm>
        </p:spPr>
        <p:txBody>
          <a:bodyPr/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основных показателей бюджета области (в %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29022"/>
              </p:ext>
            </p:extLst>
          </p:nvPr>
        </p:nvGraphicFramePr>
        <p:xfrm>
          <a:off x="251520" y="1988841"/>
          <a:ext cx="8712966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224136"/>
                <a:gridCol w="1224136"/>
                <a:gridCol w="1368152"/>
                <a:gridCol w="1008112"/>
                <a:gridCol w="1152126"/>
              </a:tblGrid>
              <a:tr h="104359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98,6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92,0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96,8</a:t>
                      </a:r>
                      <a:endParaRPr lang="ru-RU" sz="2800" dirty="0"/>
                    </a:p>
                  </a:txBody>
                  <a:tcPr/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34,3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71,0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30,4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17,3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2582" y="6279703"/>
            <a:ext cx="5615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2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4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*	бюджет исполнен с профицитом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556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92089"/>
            <a:ext cx="8640959" cy="764703"/>
          </a:xfrm>
        </p:spPr>
        <p:txBody>
          <a:bodyPr/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объема государственного долга Тульской области за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2011-2016 годы (млн. руб.)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76509107"/>
              </p:ext>
            </p:extLst>
          </p:nvPr>
        </p:nvGraphicFramePr>
        <p:xfrm>
          <a:off x="467544" y="1628800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7160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9036496" cy="432048"/>
          </a:xfrm>
        </p:spPr>
        <p:txBody>
          <a:bodyPr/>
          <a:lstStyle/>
          <a:p>
            <a:pPr algn="ctr"/>
            <a:r>
              <a:rPr lang="ru-RU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доходов бюджета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226221666"/>
              </p:ext>
            </p:extLst>
          </p:nvPr>
        </p:nvGraphicFramePr>
        <p:xfrm>
          <a:off x="107504" y="1340768"/>
          <a:ext cx="36004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3500991759"/>
              </p:ext>
            </p:extLst>
          </p:nvPr>
        </p:nvGraphicFramePr>
        <p:xfrm>
          <a:off x="4788024" y="1196752"/>
          <a:ext cx="38164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8122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06737"/>
            <a:ext cx="8712968" cy="562023"/>
          </a:xfrm>
        </p:spPr>
        <p:txBody>
          <a:bodyPr/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задолженности по налогам</a:t>
            </a:r>
          </a:p>
        </p:txBody>
      </p:sp>
      <p:graphicFrame>
        <p:nvGraphicFramePr>
          <p:cNvPr id="5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315097"/>
              </p:ext>
            </p:extLst>
          </p:nvPr>
        </p:nvGraphicFramePr>
        <p:xfrm>
          <a:off x="827584" y="1412776"/>
          <a:ext cx="7776864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8937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</a:t>
            </a:r>
            <a:r>
              <a:rPr lang="ru-RU" sz="40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40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ГРБС (млрд. руб.)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8343637"/>
              </p:ext>
            </p:extLst>
          </p:nvPr>
        </p:nvGraphicFramePr>
        <p:xfrm>
          <a:off x="179512" y="1397000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9329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</a:t>
            </a:r>
            <a:r>
              <a:rPr lang="ru-RU" sz="4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исполнения бюджета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47992456"/>
              </p:ext>
            </p:extLst>
          </p:nvPr>
        </p:nvGraphicFramePr>
        <p:xfrm>
          <a:off x="323528" y="1268760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279836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92696"/>
            <a:ext cx="89793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Исполнение госпрограмм по показателям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32738696"/>
              </p:ext>
            </p:extLst>
          </p:nvPr>
        </p:nvGraphicFramePr>
        <p:xfrm>
          <a:off x="4238700" y="1556792"/>
          <a:ext cx="456166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69830490"/>
              </p:ext>
            </p:extLst>
          </p:nvPr>
        </p:nvGraphicFramePr>
        <p:xfrm>
          <a:off x="251520" y="1400582"/>
          <a:ext cx="3960439" cy="483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09200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7"/>
            <a:ext cx="8928992" cy="648071"/>
          </a:xfrm>
        </p:spPr>
        <p:txBody>
          <a:bodyPr/>
          <a:lstStyle/>
          <a:p>
            <a:pPr algn="ctr"/>
            <a:r>
              <a:rPr lang="ru-RU" sz="4000" b="1" dirty="0" smtClean="0"/>
              <a:t>Структура межбюджетных трансфертов</a:t>
            </a:r>
            <a:endParaRPr lang="ru-RU" sz="40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57935076"/>
              </p:ext>
            </p:extLst>
          </p:nvPr>
        </p:nvGraphicFramePr>
        <p:xfrm>
          <a:off x="395536" y="1397000"/>
          <a:ext cx="813690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8084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944</TotalTime>
  <Words>420</Words>
  <Application>Microsoft Office PowerPoint</Application>
  <PresentationFormat>Экран (4:3)</PresentationFormat>
  <Paragraphs>65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1_White Template with blue-green Segoe_TP10286786</vt:lpstr>
      <vt:lpstr>Белый текст и шрифт Courier для слайдов с кодом</vt:lpstr>
      <vt:lpstr>О заключении на проект закона Тульской области «Об исполнении бюджета Тульской области за 2016 год»</vt:lpstr>
      <vt:lpstr>Динамика исполнения основных показателей бюджета области (в %) </vt:lpstr>
      <vt:lpstr>Изменение объема государственного долга Тульской области за 2011-2016 годы (млн. руб.)</vt:lpstr>
      <vt:lpstr>Структура доходов бюджета</vt:lpstr>
      <vt:lpstr>Структура задолженности по налогам</vt:lpstr>
      <vt:lpstr>Структура расходов по ГРБС (млрд. руб.)</vt:lpstr>
      <vt:lpstr>Динамика исполнения бюджета</vt:lpstr>
      <vt:lpstr>Презентация PowerPoint</vt:lpstr>
      <vt:lpstr>Структура межбюджетных трансфертов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keywords/>
  <cp:lastModifiedBy>Тюрина Наталия Сергеевна</cp:lastModifiedBy>
  <cp:revision>89</cp:revision>
  <cp:lastPrinted>2017-06-26T11:31:17Z</cp:lastPrinted>
  <dcterms:created xsi:type="dcterms:W3CDTF">2016-05-25T10:39:35Z</dcterms:created>
  <dcterms:modified xsi:type="dcterms:W3CDTF">2017-06-28T07:25:53Z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