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2"/>
    <p:sldMasterId id="2147483674" r:id="rId3"/>
  </p:sldMasterIdLst>
  <p:notesMasterIdLst>
    <p:notesMasterId r:id="rId15"/>
  </p:notesMasterIdLst>
  <p:sldIdLst>
    <p:sldId id="257" r:id="rId4"/>
    <p:sldId id="259" r:id="rId5"/>
    <p:sldId id="269" r:id="rId6"/>
    <p:sldId id="283" r:id="rId7"/>
    <p:sldId id="287" r:id="rId8"/>
    <p:sldId id="285" r:id="rId9"/>
    <p:sldId id="286" r:id="rId10"/>
    <p:sldId id="291" r:id="rId11"/>
    <p:sldId id="292" r:id="rId12"/>
    <p:sldId id="290" r:id="rId13"/>
    <p:sldId id="268" r:id="rId14"/>
  </p:sldIdLst>
  <p:sldSz cx="9144000" cy="6858000" type="screen4x3"/>
  <p:notesSz cx="6735763" cy="98694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94361" autoAdjust="0"/>
  </p:normalViewPr>
  <p:slideViewPr>
    <p:cSldViewPr>
      <p:cViewPr varScale="1">
        <p:scale>
          <a:sx n="106" d="100"/>
          <a:sy n="106" d="100"/>
        </p:scale>
        <p:origin x="172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2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107A25-2F71-4BAA-839A-8BFD26EB0997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1AD4D49-0A96-4484-8566-4E02B8B17E24}">
      <dgm:prSet phldrT="[Текст]" custT="1"/>
      <dgm:spPr/>
      <dgm:t>
        <a:bodyPr/>
        <a:lstStyle/>
        <a:p>
          <a:r>
            <a:rPr lang="ru-RU" sz="2800" b="1" baseline="0" dirty="0" smtClean="0">
              <a:solidFill>
                <a:schemeClr val="tx1"/>
              </a:solidFill>
            </a:rPr>
            <a:t>ст. 98 44-ФЗ органы аудита в сфере закупок осуществляют экспертно-аналитическую, информационную и иную деятельность посредством</a:t>
          </a:r>
          <a:endParaRPr lang="ru-RU" sz="2800" b="1" baseline="0" dirty="0">
            <a:solidFill>
              <a:schemeClr val="tx1"/>
            </a:solidFill>
          </a:endParaRPr>
        </a:p>
      </dgm:t>
    </dgm:pt>
    <dgm:pt modelId="{77C7E989-1753-4AF3-B6C8-5CE48299A3B4}" type="parTrans" cxnId="{C32BAC03-36E3-44B1-B84C-C55779B5B8AD}">
      <dgm:prSet/>
      <dgm:spPr/>
      <dgm:t>
        <a:bodyPr/>
        <a:lstStyle/>
        <a:p>
          <a:endParaRPr lang="ru-RU"/>
        </a:p>
      </dgm:t>
    </dgm:pt>
    <dgm:pt modelId="{966CCF17-6B2F-4A00-AF34-31D144693622}" type="sibTrans" cxnId="{C32BAC03-36E3-44B1-B84C-C55779B5B8AD}">
      <dgm:prSet/>
      <dgm:spPr/>
      <dgm:t>
        <a:bodyPr/>
        <a:lstStyle/>
        <a:p>
          <a:endParaRPr lang="ru-RU"/>
        </a:p>
      </dgm:t>
    </dgm:pt>
    <dgm:pt modelId="{1F9BF17B-B5A2-4FF8-A170-275B68C6BE44}">
      <dgm:prSet custT="1"/>
      <dgm:spPr/>
      <dgm:t>
        <a:bodyPr/>
        <a:lstStyle/>
        <a:p>
          <a:r>
            <a:rPr lang="ru-RU" sz="2800" b="1" dirty="0" smtClean="0">
              <a:solidFill>
                <a:schemeClr val="tx1"/>
              </a:solidFill>
            </a:rPr>
            <a:t>проверки, </a:t>
          </a:r>
        </a:p>
        <a:p>
          <a:r>
            <a:rPr lang="ru-RU" sz="2800" b="1" dirty="0" smtClean="0">
              <a:solidFill>
                <a:schemeClr val="tx1"/>
              </a:solidFill>
            </a:rPr>
            <a:t>анализа и оценки информации о законности</a:t>
          </a:r>
          <a:endParaRPr lang="ru-RU" sz="2800" b="1" dirty="0">
            <a:solidFill>
              <a:schemeClr val="tx1"/>
            </a:solidFill>
          </a:endParaRPr>
        </a:p>
      </dgm:t>
    </dgm:pt>
    <dgm:pt modelId="{72B25C25-6F40-4E4F-AEBA-7D4DB060BF05}" type="parTrans" cxnId="{D9EE8F5B-70AF-4307-B3C1-CE658D775521}">
      <dgm:prSet/>
      <dgm:spPr/>
      <dgm:t>
        <a:bodyPr/>
        <a:lstStyle/>
        <a:p>
          <a:endParaRPr lang="ru-RU"/>
        </a:p>
      </dgm:t>
    </dgm:pt>
    <dgm:pt modelId="{927D04E5-0F2C-4040-AFD5-80982487217D}" type="sibTrans" cxnId="{D9EE8F5B-70AF-4307-B3C1-CE658D775521}">
      <dgm:prSet/>
      <dgm:spPr/>
      <dgm:t>
        <a:bodyPr/>
        <a:lstStyle/>
        <a:p>
          <a:endParaRPr lang="ru-RU"/>
        </a:p>
      </dgm:t>
    </dgm:pt>
    <dgm:pt modelId="{8FCDBD94-EE5A-4DC4-BD3C-E7965E1D1F2B}">
      <dgm:prSet custT="1"/>
      <dgm:spPr/>
      <dgm:t>
        <a:bodyPr/>
        <a:lstStyle/>
        <a:p>
          <a:r>
            <a:rPr lang="ru-RU" sz="2800" b="1" dirty="0" smtClean="0">
              <a:solidFill>
                <a:schemeClr val="tx1"/>
              </a:solidFill>
            </a:rPr>
            <a:t>целесообразности, об обоснованности, о своевременности</a:t>
          </a:r>
          <a:endParaRPr lang="ru-RU" sz="2800" b="1" dirty="0">
            <a:solidFill>
              <a:schemeClr val="tx1"/>
            </a:solidFill>
          </a:endParaRPr>
        </a:p>
      </dgm:t>
    </dgm:pt>
    <dgm:pt modelId="{53EBA740-E870-4538-8063-257D5EC095F5}" type="parTrans" cxnId="{F06F0E35-51C9-4714-A8F2-0E0C1BB6573B}">
      <dgm:prSet/>
      <dgm:spPr/>
      <dgm:t>
        <a:bodyPr/>
        <a:lstStyle/>
        <a:p>
          <a:endParaRPr lang="ru-RU"/>
        </a:p>
      </dgm:t>
    </dgm:pt>
    <dgm:pt modelId="{55ADBC3B-1CF0-4D66-ACF4-4AC30CA7FF10}" type="sibTrans" cxnId="{F06F0E35-51C9-4714-A8F2-0E0C1BB6573B}">
      <dgm:prSet/>
      <dgm:spPr/>
      <dgm:t>
        <a:bodyPr/>
        <a:lstStyle/>
        <a:p>
          <a:endParaRPr lang="ru-RU"/>
        </a:p>
      </dgm:t>
    </dgm:pt>
    <dgm:pt modelId="{28F397F7-352A-43F9-9F66-1218DA422355}">
      <dgm:prSet custT="1"/>
      <dgm:spPr/>
      <dgm:t>
        <a:bodyPr/>
        <a:lstStyle/>
        <a:p>
          <a:r>
            <a:rPr lang="ru-RU" sz="2800" b="1" dirty="0" smtClean="0">
              <a:solidFill>
                <a:schemeClr val="tx1"/>
              </a:solidFill>
            </a:rPr>
            <a:t>об эффективности  и о результативности расходов на закупки</a:t>
          </a:r>
          <a:endParaRPr lang="ru-RU" sz="2800" b="1" dirty="0">
            <a:solidFill>
              <a:schemeClr val="tx1"/>
            </a:solidFill>
          </a:endParaRPr>
        </a:p>
      </dgm:t>
    </dgm:pt>
    <dgm:pt modelId="{C35924BC-D3BC-4B95-AFB4-7A529632410A}" type="parTrans" cxnId="{615B4759-21E8-4928-B7BD-EEDE1A0CFD1E}">
      <dgm:prSet/>
      <dgm:spPr/>
      <dgm:t>
        <a:bodyPr/>
        <a:lstStyle/>
        <a:p>
          <a:endParaRPr lang="ru-RU"/>
        </a:p>
      </dgm:t>
    </dgm:pt>
    <dgm:pt modelId="{BEACF94C-14CE-451B-A5C5-C697E41B769A}" type="sibTrans" cxnId="{615B4759-21E8-4928-B7BD-EEDE1A0CFD1E}">
      <dgm:prSet/>
      <dgm:spPr/>
      <dgm:t>
        <a:bodyPr/>
        <a:lstStyle/>
        <a:p>
          <a:endParaRPr lang="ru-RU"/>
        </a:p>
      </dgm:t>
    </dgm:pt>
    <dgm:pt modelId="{50321D73-7634-4EDC-A1BD-4B8733890B8E}">
      <dgm:prSet/>
      <dgm:spPr/>
      <dgm:t>
        <a:bodyPr/>
        <a:lstStyle/>
        <a:p>
          <a:endParaRPr lang="ru-RU"/>
        </a:p>
      </dgm:t>
    </dgm:pt>
    <dgm:pt modelId="{C4A7A33E-34A9-4567-BA85-16E9F5E16DC2}" type="parTrans" cxnId="{A0B905E4-8268-445C-B056-7DE5893477F0}">
      <dgm:prSet/>
      <dgm:spPr/>
      <dgm:t>
        <a:bodyPr/>
        <a:lstStyle/>
        <a:p>
          <a:endParaRPr lang="ru-RU"/>
        </a:p>
      </dgm:t>
    </dgm:pt>
    <dgm:pt modelId="{FB5BD258-7C95-495D-9229-74DA35264CCA}" type="sibTrans" cxnId="{A0B905E4-8268-445C-B056-7DE5893477F0}">
      <dgm:prSet/>
      <dgm:spPr/>
      <dgm:t>
        <a:bodyPr/>
        <a:lstStyle/>
        <a:p>
          <a:endParaRPr lang="ru-RU"/>
        </a:p>
      </dgm:t>
    </dgm:pt>
    <dgm:pt modelId="{5339EEED-38BA-4D71-9F73-92032C2DFEA5}">
      <dgm:prSet/>
      <dgm:spPr/>
      <dgm:t>
        <a:bodyPr/>
        <a:lstStyle/>
        <a:p>
          <a:endParaRPr lang="ru-RU"/>
        </a:p>
      </dgm:t>
    </dgm:pt>
    <dgm:pt modelId="{3D293262-ABE1-42B9-BC3E-4A3360DE21AD}" type="parTrans" cxnId="{2B6D6767-6ACC-4BC4-A7C0-4B7FB4A3C31E}">
      <dgm:prSet/>
      <dgm:spPr/>
      <dgm:t>
        <a:bodyPr/>
        <a:lstStyle/>
        <a:p>
          <a:endParaRPr lang="ru-RU"/>
        </a:p>
      </dgm:t>
    </dgm:pt>
    <dgm:pt modelId="{7E07E579-1553-45BB-A97C-5580FD0A997E}" type="sibTrans" cxnId="{2B6D6767-6ACC-4BC4-A7C0-4B7FB4A3C31E}">
      <dgm:prSet/>
      <dgm:spPr/>
      <dgm:t>
        <a:bodyPr/>
        <a:lstStyle/>
        <a:p>
          <a:endParaRPr lang="ru-RU"/>
        </a:p>
      </dgm:t>
    </dgm:pt>
    <dgm:pt modelId="{1554FD16-DE3C-4F41-9EC7-851F0A6A9F29}">
      <dgm:prSet/>
      <dgm:spPr/>
      <dgm:t>
        <a:bodyPr/>
        <a:lstStyle/>
        <a:p>
          <a:endParaRPr lang="ru-RU"/>
        </a:p>
      </dgm:t>
    </dgm:pt>
    <dgm:pt modelId="{8DF318CE-C8EF-4E55-8BA4-3915C2B8423E}" type="parTrans" cxnId="{F0961B44-B7E3-4B5C-81DA-2DCBC9536FC1}">
      <dgm:prSet/>
      <dgm:spPr/>
      <dgm:t>
        <a:bodyPr/>
        <a:lstStyle/>
        <a:p>
          <a:endParaRPr lang="ru-RU"/>
        </a:p>
      </dgm:t>
    </dgm:pt>
    <dgm:pt modelId="{9F2F6BA6-03B4-45E7-B46A-568DBE4A42B3}" type="sibTrans" cxnId="{F0961B44-B7E3-4B5C-81DA-2DCBC9536FC1}">
      <dgm:prSet/>
      <dgm:spPr/>
      <dgm:t>
        <a:bodyPr/>
        <a:lstStyle/>
        <a:p>
          <a:endParaRPr lang="ru-RU"/>
        </a:p>
      </dgm:t>
    </dgm:pt>
    <dgm:pt modelId="{FE8891F0-DA1D-4790-8E0F-98AC0416C2A8}">
      <dgm:prSet/>
      <dgm:spPr/>
      <dgm:t>
        <a:bodyPr/>
        <a:lstStyle/>
        <a:p>
          <a:endParaRPr lang="ru-RU"/>
        </a:p>
      </dgm:t>
    </dgm:pt>
    <dgm:pt modelId="{14578BE1-9102-43C6-B7DE-598D60CD5376}" type="parTrans" cxnId="{8E51D201-369A-4011-87D6-D1E371E987D1}">
      <dgm:prSet/>
      <dgm:spPr/>
      <dgm:t>
        <a:bodyPr/>
        <a:lstStyle/>
        <a:p>
          <a:endParaRPr lang="ru-RU"/>
        </a:p>
      </dgm:t>
    </dgm:pt>
    <dgm:pt modelId="{5777E1FB-EC82-4760-9E23-62C0B8E06704}" type="sibTrans" cxnId="{8E51D201-369A-4011-87D6-D1E371E987D1}">
      <dgm:prSet/>
      <dgm:spPr/>
      <dgm:t>
        <a:bodyPr/>
        <a:lstStyle/>
        <a:p>
          <a:endParaRPr lang="ru-RU"/>
        </a:p>
      </dgm:t>
    </dgm:pt>
    <dgm:pt modelId="{65B43DDB-6482-455F-99DD-417C7C5D22EC}" type="pres">
      <dgm:prSet presAssocID="{D6107A25-2F71-4BAA-839A-8BFD26EB0997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A4BC4CA-B339-4EBF-BB08-40DFCB6C8AC5}" type="pres">
      <dgm:prSet presAssocID="{41AD4D49-0A96-4484-8566-4E02B8B17E24}" presName="roof" presStyleLbl="dkBgShp" presStyleIdx="0" presStyleCnt="2" custScaleY="82252" custLinFactNeighborX="1635" custLinFactNeighborY="7575"/>
      <dgm:spPr/>
      <dgm:t>
        <a:bodyPr/>
        <a:lstStyle/>
        <a:p>
          <a:endParaRPr lang="ru-RU"/>
        </a:p>
      </dgm:t>
    </dgm:pt>
    <dgm:pt modelId="{DA009BFD-C648-41C3-8C35-B4774D70CF96}" type="pres">
      <dgm:prSet presAssocID="{41AD4D49-0A96-4484-8566-4E02B8B17E24}" presName="pillars" presStyleCnt="0"/>
      <dgm:spPr/>
    </dgm:pt>
    <dgm:pt modelId="{D252996A-198F-4031-918A-61AF1A5D1A95}" type="pres">
      <dgm:prSet presAssocID="{41AD4D49-0A96-4484-8566-4E02B8B17E24}" presName="pillar1" presStyleLbl="node1" presStyleIdx="0" presStyleCnt="3" custScaleX="909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7D1657-85E8-4CCC-B44F-F6F4E8AEF11B}" type="pres">
      <dgm:prSet presAssocID="{8FCDBD94-EE5A-4DC4-BD3C-E7965E1D1F2B}" presName="pillarX" presStyleLbl="node1" presStyleIdx="1" presStyleCnt="3" custScaleX="116409" custLinFactNeighborX="1078" custLinFactNeighborY="-7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F80F05-2235-4E73-B95D-05C86CA76841}" type="pres">
      <dgm:prSet presAssocID="{28F397F7-352A-43F9-9F66-1218DA422355}" presName="pillarX" presStyleLbl="node1" presStyleIdx="2" presStyleCnt="3" custScaleX="1001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628903-4D9F-4AC0-809B-963A75450513}" type="pres">
      <dgm:prSet presAssocID="{41AD4D49-0A96-4484-8566-4E02B8B17E24}" presName="base" presStyleLbl="dkBgShp" presStyleIdx="1" presStyleCnt="2"/>
      <dgm:spPr/>
      <dgm:t>
        <a:bodyPr/>
        <a:lstStyle/>
        <a:p>
          <a:endParaRPr lang="ru-RU"/>
        </a:p>
      </dgm:t>
    </dgm:pt>
  </dgm:ptLst>
  <dgm:cxnLst>
    <dgm:cxn modelId="{BBCC992F-DB0E-47B6-954A-02374F630575}" type="presOf" srcId="{28F397F7-352A-43F9-9F66-1218DA422355}" destId="{11F80F05-2235-4E73-B95D-05C86CA76841}" srcOrd="0" destOrd="0" presId="urn:microsoft.com/office/officeart/2005/8/layout/hList3"/>
    <dgm:cxn modelId="{615B4759-21E8-4928-B7BD-EEDE1A0CFD1E}" srcId="{41AD4D49-0A96-4484-8566-4E02B8B17E24}" destId="{28F397F7-352A-43F9-9F66-1218DA422355}" srcOrd="2" destOrd="0" parTransId="{C35924BC-D3BC-4B95-AFB4-7A529632410A}" sibTransId="{BEACF94C-14CE-451B-A5C5-C697E41B769A}"/>
    <dgm:cxn modelId="{D9EE8F5B-70AF-4307-B3C1-CE658D775521}" srcId="{41AD4D49-0A96-4484-8566-4E02B8B17E24}" destId="{1F9BF17B-B5A2-4FF8-A170-275B68C6BE44}" srcOrd="0" destOrd="0" parTransId="{72B25C25-6F40-4E4F-AEBA-7D4DB060BF05}" sibTransId="{927D04E5-0F2C-4040-AFD5-80982487217D}"/>
    <dgm:cxn modelId="{F06F0E35-51C9-4714-A8F2-0E0C1BB6573B}" srcId="{41AD4D49-0A96-4484-8566-4E02B8B17E24}" destId="{8FCDBD94-EE5A-4DC4-BD3C-E7965E1D1F2B}" srcOrd="1" destOrd="0" parTransId="{53EBA740-E870-4538-8063-257D5EC095F5}" sibTransId="{55ADBC3B-1CF0-4D66-ACF4-4AC30CA7FF10}"/>
    <dgm:cxn modelId="{8E51D201-369A-4011-87D6-D1E371E987D1}" srcId="{D6107A25-2F71-4BAA-839A-8BFD26EB0997}" destId="{FE8891F0-DA1D-4790-8E0F-98AC0416C2A8}" srcOrd="4" destOrd="0" parTransId="{14578BE1-9102-43C6-B7DE-598D60CD5376}" sibTransId="{5777E1FB-EC82-4760-9E23-62C0B8E06704}"/>
    <dgm:cxn modelId="{DD942C24-AC3B-405B-AEB0-E74D2651D84B}" type="presOf" srcId="{1F9BF17B-B5A2-4FF8-A170-275B68C6BE44}" destId="{D252996A-198F-4031-918A-61AF1A5D1A95}" srcOrd="0" destOrd="0" presId="urn:microsoft.com/office/officeart/2005/8/layout/hList3"/>
    <dgm:cxn modelId="{A0B905E4-8268-445C-B056-7DE5893477F0}" srcId="{D6107A25-2F71-4BAA-839A-8BFD26EB0997}" destId="{50321D73-7634-4EDC-A1BD-4B8733890B8E}" srcOrd="1" destOrd="0" parTransId="{C4A7A33E-34A9-4567-BA85-16E9F5E16DC2}" sibTransId="{FB5BD258-7C95-495D-9229-74DA35264CCA}"/>
    <dgm:cxn modelId="{F0961B44-B7E3-4B5C-81DA-2DCBC9536FC1}" srcId="{D6107A25-2F71-4BAA-839A-8BFD26EB0997}" destId="{1554FD16-DE3C-4F41-9EC7-851F0A6A9F29}" srcOrd="3" destOrd="0" parTransId="{8DF318CE-C8EF-4E55-8BA4-3915C2B8423E}" sibTransId="{9F2F6BA6-03B4-45E7-B46A-568DBE4A42B3}"/>
    <dgm:cxn modelId="{F099AF61-BEB1-4170-A8A7-BEC196FC6132}" type="presOf" srcId="{D6107A25-2F71-4BAA-839A-8BFD26EB0997}" destId="{65B43DDB-6482-455F-99DD-417C7C5D22EC}" srcOrd="0" destOrd="0" presId="urn:microsoft.com/office/officeart/2005/8/layout/hList3"/>
    <dgm:cxn modelId="{2B6D6767-6ACC-4BC4-A7C0-4B7FB4A3C31E}" srcId="{D6107A25-2F71-4BAA-839A-8BFD26EB0997}" destId="{5339EEED-38BA-4D71-9F73-92032C2DFEA5}" srcOrd="2" destOrd="0" parTransId="{3D293262-ABE1-42B9-BC3E-4A3360DE21AD}" sibTransId="{7E07E579-1553-45BB-A97C-5580FD0A997E}"/>
    <dgm:cxn modelId="{C32BAC03-36E3-44B1-B84C-C55779B5B8AD}" srcId="{D6107A25-2F71-4BAA-839A-8BFD26EB0997}" destId="{41AD4D49-0A96-4484-8566-4E02B8B17E24}" srcOrd="0" destOrd="0" parTransId="{77C7E989-1753-4AF3-B6C8-5CE48299A3B4}" sibTransId="{966CCF17-6B2F-4A00-AF34-31D144693622}"/>
    <dgm:cxn modelId="{83265195-3062-4C69-93D5-88C186554D46}" type="presOf" srcId="{41AD4D49-0A96-4484-8566-4E02B8B17E24}" destId="{4A4BC4CA-B339-4EBF-BB08-40DFCB6C8AC5}" srcOrd="0" destOrd="0" presId="urn:microsoft.com/office/officeart/2005/8/layout/hList3"/>
    <dgm:cxn modelId="{9D982015-972F-4F3F-B9FD-57D9CBBF0C92}" type="presOf" srcId="{8FCDBD94-EE5A-4DC4-BD3C-E7965E1D1F2B}" destId="{C37D1657-85E8-4CCC-B44F-F6F4E8AEF11B}" srcOrd="0" destOrd="0" presId="urn:microsoft.com/office/officeart/2005/8/layout/hList3"/>
    <dgm:cxn modelId="{E054348B-1A01-4C7B-98D2-3DD44765824E}" type="presParOf" srcId="{65B43DDB-6482-455F-99DD-417C7C5D22EC}" destId="{4A4BC4CA-B339-4EBF-BB08-40DFCB6C8AC5}" srcOrd="0" destOrd="0" presId="urn:microsoft.com/office/officeart/2005/8/layout/hList3"/>
    <dgm:cxn modelId="{9BE569FC-8E21-477A-AED6-A2E159E6A679}" type="presParOf" srcId="{65B43DDB-6482-455F-99DD-417C7C5D22EC}" destId="{DA009BFD-C648-41C3-8C35-B4774D70CF96}" srcOrd="1" destOrd="0" presId="urn:microsoft.com/office/officeart/2005/8/layout/hList3"/>
    <dgm:cxn modelId="{B2F37E9F-6B43-4CC0-9A0B-9F8B4ED136DC}" type="presParOf" srcId="{DA009BFD-C648-41C3-8C35-B4774D70CF96}" destId="{D252996A-198F-4031-918A-61AF1A5D1A95}" srcOrd="0" destOrd="0" presId="urn:microsoft.com/office/officeart/2005/8/layout/hList3"/>
    <dgm:cxn modelId="{CD6B857D-9CCB-41C0-95F3-F36BAC321FF0}" type="presParOf" srcId="{DA009BFD-C648-41C3-8C35-B4774D70CF96}" destId="{C37D1657-85E8-4CCC-B44F-F6F4E8AEF11B}" srcOrd="1" destOrd="0" presId="urn:microsoft.com/office/officeart/2005/8/layout/hList3"/>
    <dgm:cxn modelId="{06DDF40F-3065-4770-969B-D8F9F0AD4B00}" type="presParOf" srcId="{DA009BFD-C648-41C3-8C35-B4774D70CF96}" destId="{11F80F05-2235-4E73-B95D-05C86CA76841}" srcOrd="2" destOrd="0" presId="urn:microsoft.com/office/officeart/2005/8/layout/hList3"/>
    <dgm:cxn modelId="{57A3AFD7-A8EE-4768-A9B9-E0F5CB4CC563}" type="presParOf" srcId="{65B43DDB-6482-455F-99DD-417C7C5D22EC}" destId="{09628903-4D9F-4AC0-809B-963A75450513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3CB4EB7-4E85-4FDC-A7CA-4BFFEF22D1C5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7B02FAA-1B49-435B-9DDD-F099E893970D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При организации закупок</a:t>
          </a:r>
          <a:endParaRPr lang="ru-RU" sz="1400" b="1" dirty="0">
            <a:solidFill>
              <a:schemeClr val="tx1"/>
            </a:solidFill>
          </a:endParaRPr>
        </a:p>
      </dgm:t>
    </dgm:pt>
    <dgm:pt modelId="{1BDE6180-2D3C-413C-AC5F-4EEDA9DF7204}" type="parTrans" cxnId="{1F559231-46E9-48A1-B785-7BC1E1CD538B}">
      <dgm:prSet/>
      <dgm:spPr/>
      <dgm:t>
        <a:bodyPr/>
        <a:lstStyle/>
        <a:p>
          <a:endParaRPr lang="ru-RU"/>
        </a:p>
      </dgm:t>
    </dgm:pt>
    <dgm:pt modelId="{FFFC1546-4B71-4B3E-A3C6-B9178452AC08}" type="sibTrans" cxnId="{1F559231-46E9-48A1-B785-7BC1E1CD538B}">
      <dgm:prSet/>
      <dgm:spPr/>
      <dgm:t>
        <a:bodyPr/>
        <a:lstStyle/>
        <a:p>
          <a:endParaRPr lang="ru-RU"/>
        </a:p>
      </dgm:t>
    </dgm:pt>
    <dgm:pt modelId="{5F474CE7-395A-43F1-B871-B2F524CB6A7B}">
      <dgm:prSet phldrT="[Текст]" custT="1"/>
      <dgm:spPr/>
      <dgm:t>
        <a:bodyPr/>
        <a:lstStyle/>
        <a:p>
          <a:r>
            <a:rPr lang="ru-RU" sz="1400" b="1" dirty="0" smtClean="0"/>
            <a:t>Нарушения порядка формирования контрактной службы (назначения контрактных управляющих)</a:t>
          </a:r>
          <a:endParaRPr lang="ru-RU" sz="1400" b="1" dirty="0"/>
        </a:p>
      </dgm:t>
    </dgm:pt>
    <dgm:pt modelId="{62CD16DB-3E7B-4684-BF96-5C1528C5452A}" type="parTrans" cxnId="{7B3524DF-37DF-4358-BA5A-42DB1251A589}">
      <dgm:prSet/>
      <dgm:spPr/>
      <dgm:t>
        <a:bodyPr/>
        <a:lstStyle/>
        <a:p>
          <a:endParaRPr lang="ru-RU"/>
        </a:p>
      </dgm:t>
    </dgm:pt>
    <dgm:pt modelId="{3C5FAF98-2902-47AC-9B03-D97A4BC96AFB}" type="sibTrans" cxnId="{7B3524DF-37DF-4358-BA5A-42DB1251A589}">
      <dgm:prSet/>
      <dgm:spPr/>
      <dgm:t>
        <a:bodyPr/>
        <a:lstStyle/>
        <a:p>
          <a:endParaRPr lang="ru-RU"/>
        </a:p>
      </dgm:t>
    </dgm:pt>
    <dgm:pt modelId="{BF918665-3A11-42B5-84BE-D593B24AFF16}">
      <dgm:prSet phldrT="[Текст]" custT="1"/>
      <dgm:spPr/>
      <dgm:t>
        <a:bodyPr/>
        <a:lstStyle/>
        <a:p>
          <a:r>
            <a:rPr lang="ru-RU" sz="1400" b="1" dirty="0" smtClean="0"/>
            <a:t>Нарушения порядка формирования комиссии (комиссий) по осуществлению закупок</a:t>
          </a:r>
          <a:endParaRPr lang="ru-RU" sz="1400" b="1" dirty="0"/>
        </a:p>
      </dgm:t>
    </dgm:pt>
    <dgm:pt modelId="{D9E650E5-7141-418A-8C41-5337F539C16D}" type="parTrans" cxnId="{B372FCD1-D88D-48CE-90E8-4C0F2DD9DC3C}">
      <dgm:prSet/>
      <dgm:spPr/>
      <dgm:t>
        <a:bodyPr/>
        <a:lstStyle/>
        <a:p>
          <a:endParaRPr lang="ru-RU"/>
        </a:p>
      </dgm:t>
    </dgm:pt>
    <dgm:pt modelId="{08DED644-F5C7-4436-8124-3F5206C5E1FA}" type="sibTrans" cxnId="{B372FCD1-D88D-48CE-90E8-4C0F2DD9DC3C}">
      <dgm:prSet/>
      <dgm:spPr/>
      <dgm:t>
        <a:bodyPr/>
        <a:lstStyle/>
        <a:p>
          <a:endParaRPr lang="ru-RU"/>
        </a:p>
      </dgm:t>
    </dgm:pt>
    <dgm:pt modelId="{109878DC-089D-42E6-9A5A-93E2B5A3FBA1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Нормирование закупок</a:t>
          </a:r>
          <a:endParaRPr lang="ru-RU" sz="1400" b="1" dirty="0">
            <a:solidFill>
              <a:schemeClr val="tx1"/>
            </a:solidFill>
          </a:endParaRPr>
        </a:p>
      </dgm:t>
    </dgm:pt>
    <dgm:pt modelId="{E7167E1C-5679-43D1-B6AD-12374C2C0736}" type="parTrans" cxnId="{5FA6253E-3481-4210-ADF3-5E39C986CD29}">
      <dgm:prSet/>
      <dgm:spPr/>
      <dgm:t>
        <a:bodyPr/>
        <a:lstStyle/>
        <a:p>
          <a:endParaRPr lang="ru-RU"/>
        </a:p>
      </dgm:t>
    </dgm:pt>
    <dgm:pt modelId="{51B37F37-0199-43FA-A369-F605CA3AB46D}" type="sibTrans" cxnId="{5FA6253E-3481-4210-ADF3-5E39C986CD29}">
      <dgm:prSet/>
      <dgm:spPr/>
      <dgm:t>
        <a:bodyPr/>
        <a:lstStyle/>
        <a:p>
          <a:endParaRPr lang="ru-RU"/>
        </a:p>
      </dgm:t>
    </dgm:pt>
    <dgm:pt modelId="{C641ED61-EB9A-4A5E-B657-0C7732EE5AF6}">
      <dgm:prSet phldrT="[Текст]" custT="1"/>
      <dgm:spPr/>
      <dgm:t>
        <a:bodyPr/>
        <a:lstStyle/>
        <a:p>
          <a:r>
            <a:rPr lang="ru-RU" sz="1400" b="1" dirty="0" smtClean="0"/>
            <a:t>Отсутствие утвержденных требований к отдельным видам товаров, работ, услуг, в том числе к предельным ценам на них, и (или) нормативных затрат на обеспечение функций заказчиков</a:t>
          </a:r>
          <a:endParaRPr lang="ru-RU" sz="1400" b="1" dirty="0"/>
        </a:p>
      </dgm:t>
    </dgm:pt>
    <dgm:pt modelId="{D8DF87C1-93E8-45A7-AB50-786BD5D32347}" type="parTrans" cxnId="{48A35B9A-B4FB-40E4-8BF0-675EC4F7BA45}">
      <dgm:prSet/>
      <dgm:spPr/>
      <dgm:t>
        <a:bodyPr/>
        <a:lstStyle/>
        <a:p>
          <a:endParaRPr lang="ru-RU"/>
        </a:p>
      </dgm:t>
    </dgm:pt>
    <dgm:pt modelId="{FE1DC63F-85DB-4726-82C6-7312B5E3299E}" type="sibTrans" cxnId="{48A35B9A-B4FB-40E4-8BF0-675EC4F7BA45}">
      <dgm:prSet/>
      <dgm:spPr/>
      <dgm:t>
        <a:bodyPr/>
        <a:lstStyle/>
        <a:p>
          <a:endParaRPr lang="ru-RU"/>
        </a:p>
      </dgm:t>
    </dgm:pt>
    <dgm:pt modelId="{18492D80-AF8C-4AE9-A6EE-EFC64DC62259}">
      <dgm:prSet phldrT="[Текст]" custT="1"/>
      <dgm:spPr/>
      <dgm:t>
        <a:bodyPr/>
        <a:lstStyle/>
        <a:p>
          <a:r>
            <a:rPr lang="ru-RU" sz="1400" b="1" dirty="0" smtClean="0"/>
            <a:t>Утверждение неполного перечня товаров, работ, услуг, подлежащих нормированию</a:t>
          </a:r>
          <a:endParaRPr lang="ru-RU" sz="1400" b="1" dirty="0"/>
        </a:p>
      </dgm:t>
    </dgm:pt>
    <dgm:pt modelId="{EBB3A34B-CFDE-477A-93CF-93EBA7DF2375}" type="parTrans" cxnId="{72CD1997-E0F4-4C95-B6F6-78FA4F91CBED}">
      <dgm:prSet/>
      <dgm:spPr/>
      <dgm:t>
        <a:bodyPr/>
        <a:lstStyle/>
        <a:p>
          <a:endParaRPr lang="ru-RU"/>
        </a:p>
      </dgm:t>
    </dgm:pt>
    <dgm:pt modelId="{A2AF9496-7AEC-4058-99E4-463AA3F4835C}" type="sibTrans" cxnId="{72CD1997-E0F4-4C95-B6F6-78FA4F91CBED}">
      <dgm:prSet/>
      <dgm:spPr/>
      <dgm:t>
        <a:bodyPr/>
        <a:lstStyle/>
        <a:p>
          <a:endParaRPr lang="ru-RU"/>
        </a:p>
      </dgm:t>
    </dgm:pt>
    <dgm:pt modelId="{4D68466E-43BB-48F9-9AD5-A579356F1250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Планирование закупок</a:t>
          </a:r>
          <a:endParaRPr lang="ru-RU" sz="1400" b="1" dirty="0">
            <a:solidFill>
              <a:schemeClr val="tx1"/>
            </a:solidFill>
          </a:endParaRPr>
        </a:p>
      </dgm:t>
    </dgm:pt>
    <dgm:pt modelId="{4A102DC1-BA90-4B49-B4E0-C7B8AAD6340D}" type="parTrans" cxnId="{0863216F-F493-43E6-9D41-6A2C6A8D5C9C}">
      <dgm:prSet/>
      <dgm:spPr/>
      <dgm:t>
        <a:bodyPr/>
        <a:lstStyle/>
        <a:p>
          <a:endParaRPr lang="ru-RU"/>
        </a:p>
      </dgm:t>
    </dgm:pt>
    <dgm:pt modelId="{310DEEF5-623C-4C11-A389-F8DF3F932AA1}" type="sibTrans" cxnId="{0863216F-F493-43E6-9D41-6A2C6A8D5C9C}">
      <dgm:prSet/>
      <dgm:spPr/>
      <dgm:t>
        <a:bodyPr/>
        <a:lstStyle/>
        <a:p>
          <a:endParaRPr lang="ru-RU"/>
        </a:p>
      </dgm:t>
    </dgm:pt>
    <dgm:pt modelId="{4068B397-1B27-4819-8056-DE0C49DFE8B9}">
      <dgm:prSet phldrT="[Текст]" custT="1"/>
      <dgm:spPr/>
      <dgm:t>
        <a:bodyPr/>
        <a:lstStyle/>
        <a:p>
          <a:r>
            <a:rPr lang="ru-RU" sz="1400" b="1" dirty="0" smtClean="0"/>
            <a:t>Нарушения порядка формирования, утверждения и ведения плана закупок, порядка его размещения в открытом доступе</a:t>
          </a:r>
          <a:endParaRPr lang="ru-RU" sz="1400" b="1" dirty="0"/>
        </a:p>
      </dgm:t>
    </dgm:pt>
    <dgm:pt modelId="{CB3E0AE6-C99D-4111-BAC2-FBD227C0949F}" type="parTrans" cxnId="{F3033126-68F8-4CC5-B809-F35ED75CD69F}">
      <dgm:prSet/>
      <dgm:spPr/>
      <dgm:t>
        <a:bodyPr/>
        <a:lstStyle/>
        <a:p>
          <a:endParaRPr lang="ru-RU"/>
        </a:p>
      </dgm:t>
    </dgm:pt>
    <dgm:pt modelId="{95CECFCD-5E44-4C1A-B319-1F9B40F9D52C}" type="sibTrans" cxnId="{F3033126-68F8-4CC5-B809-F35ED75CD69F}">
      <dgm:prSet/>
      <dgm:spPr/>
      <dgm:t>
        <a:bodyPr/>
        <a:lstStyle/>
        <a:p>
          <a:endParaRPr lang="ru-RU"/>
        </a:p>
      </dgm:t>
    </dgm:pt>
    <dgm:pt modelId="{8D187A75-FBC5-4CDC-B529-D81B06AB72D3}">
      <dgm:prSet phldrT="[Текст]" custT="1"/>
      <dgm:spPr/>
      <dgm:t>
        <a:bodyPr/>
        <a:lstStyle/>
        <a:p>
          <a:r>
            <a:rPr lang="ru-RU" sz="1400" b="1" dirty="0" smtClean="0"/>
            <a:t>Нарушения порядка формирования, утверждения и ведения плана-графика закупок, порядка его размещения в открытом доступе</a:t>
          </a:r>
          <a:endParaRPr lang="ru-RU" sz="1400" b="1" dirty="0"/>
        </a:p>
      </dgm:t>
    </dgm:pt>
    <dgm:pt modelId="{67420582-97D8-48DE-9ADF-A46CA9B0D448}" type="parTrans" cxnId="{6BF03CB2-463C-4E39-ABAE-F2440371E52F}">
      <dgm:prSet/>
      <dgm:spPr/>
      <dgm:t>
        <a:bodyPr/>
        <a:lstStyle/>
        <a:p>
          <a:endParaRPr lang="ru-RU"/>
        </a:p>
      </dgm:t>
    </dgm:pt>
    <dgm:pt modelId="{159029B3-FA6B-4BEC-8004-01250986C6F5}" type="sibTrans" cxnId="{6BF03CB2-463C-4E39-ABAE-F2440371E52F}">
      <dgm:prSet/>
      <dgm:spPr/>
      <dgm:t>
        <a:bodyPr/>
        <a:lstStyle/>
        <a:p>
          <a:endParaRPr lang="ru-RU"/>
        </a:p>
      </dgm:t>
    </dgm:pt>
    <dgm:pt modelId="{EFF1245C-C9DB-48F8-9666-4EABD4B2B35A}">
      <dgm:prSet phldrT="[Текст]" custT="1"/>
      <dgm:spPr/>
      <dgm:t>
        <a:bodyPr/>
        <a:lstStyle/>
        <a:p>
          <a:r>
            <a:rPr lang="ru-RU" sz="1400" b="1" dirty="0" smtClean="0"/>
            <a:t>Нарушение порядка формирования комиссии о приемке ТРУ </a:t>
          </a:r>
          <a:endParaRPr lang="ru-RU" sz="1400" b="1" dirty="0"/>
        </a:p>
      </dgm:t>
    </dgm:pt>
    <dgm:pt modelId="{15AD511F-BCF0-4299-9C81-27ACCD129D1D}" type="parTrans" cxnId="{11CC73C2-9C8C-485F-93FE-48E0B68264F5}">
      <dgm:prSet/>
      <dgm:spPr/>
      <dgm:t>
        <a:bodyPr/>
        <a:lstStyle/>
        <a:p>
          <a:endParaRPr lang="ru-RU"/>
        </a:p>
      </dgm:t>
    </dgm:pt>
    <dgm:pt modelId="{5D810C2C-6B65-42AB-BEDF-B491E083D665}" type="sibTrans" cxnId="{11CC73C2-9C8C-485F-93FE-48E0B68264F5}">
      <dgm:prSet/>
      <dgm:spPr/>
      <dgm:t>
        <a:bodyPr/>
        <a:lstStyle/>
        <a:p>
          <a:endParaRPr lang="ru-RU"/>
        </a:p>
      </dgm:t>
    </dgm:pt>
    <dgm:pt modelId="{05A7EB5A-7310-4F7D-942B-25E14A71D7F1}">
      <dgm:prSet phldrT="[Текст]" custT="1"/>
      <dgm:spPr/>
      <dgm:t>
        <a:bodyPr/>
        <a:lstStyle/>
        <a:p>
          <a:r>
            <a:rPr lang="ru-RU" sz="1400" b="1" dirty="0" smtClean="0"/>
            <a:t>Нарушения при выборе способа определения поставщика (подрядчика, исполнителя)</a:t>
          </a:r>
          <a:endParaRPr lang="ru-RU" sz="1400" b="1" dirty="0"/>
        </a:p>
      </dgm:t>
    </dgm:pt>
    <dgm:pt modelId="{6AEBA1D8-130B-4A8C-A20E-F9D47F8B5616}" type="parTrans" cxnId="{574D5485-0BFF-427C-96BD-C3DB4CE8C652}">
      <dgm:prSet/>
      <dgm:spPr/>
      <dgm:t>
        <a:bodyPr/>
        <a:lstStyle/>
        <a:p>
          <a:endParaRPr lang="ru-RU"/>
        </a:p>
      </dgm:t>
    </dgm:pt>
    <dgm:pt modelId="{4652589B-A6F1-45FE-9CF4-3BAB40D9C231}" type="sibTrans" cxnId="{574D5485-0BFF-427C-96BD-C3DB4CE8C652}">
      <dgm:prSet/>
      <dgm:spPr/>
      <dgm:t>
        <a:bodyPr/>
        <a:lstStyle/>
        <a:p>
          <a:endParaRPr lang="ru-RU"/>
        </a:p>
      </dgm:t>
    </dgm:pt>
    <dgm:pt modelId="{AF635F9D-2ADE-4680-BBD7-4B79E69E611A}">
      <dgm:prSet phldrT="[Текст]" custT="1"/>
      <dgm:spPr/>
      <dgm:t>
        <a:bodyPr/>
        <a:lstStyle/>
        <a:p>
          <a:r>
            <a:rPr lang="ru-RU" sz="1400" b="1" dirty="0" smtClean="0"/>
            <a:t>Возложение полномочий по проведению внутренней экспертизе при приемке ТРУ</a:t>
          </a:r>
          <a:endParaRPr lang="ru-RU" sz="1400" b="1" dirty="0"/>
        </a:p>
      </dgm:t>
    </dgm:pt>
    <dgm:pt modelId="{E7B08007-64E0-43A4-B79B-F02B6A411A1B}" type="parTrans" cxnId="{D467A3E5-904D-478F-85CE-32A28F33D4E0}">
      <dgm:prSet/>
      <dgm:spPr/>
      <dgm:t>
        <a:bodyPr/>
        <a:lstStyle/>
        <a:p>
          <a:endParaRPr lang="ru-RU"/>
        </a:p>
      </dgm:t>
    </dgm:pt>
    <dgm:pt modelId="{E2206552-632C-40CC-A868-0A68D89984C8}" type="sibTrans" cxnId="{D467A3E5-904D-478F-85CE-32A28F33D4E0}">
      <dgm:prSet/>
      <dgm:spPr/>
      <dgm:t>
        <a:bodyPr/>
        <a:lstStyle/>
        <a:p>
          <a:endParaRPr lang="ru-RU"/>
        </a:p>
      </dgm:t>
    </dgm:pt>
    <dgm:pt modelId="{6BB3F0FF-D369-4227-8D35-6812AC8630C7}">
      <dgm:prSet phldrT="[Текст]" custT="1"/>
      <dgm:spPr/>
      <dgm:t>
        <a:bodyPr/>
        <a:lstStyle/>
        <a:p>
          <a:r>
            <a:rPr lang="ru-RU" sz="1400" b="1" dirty="0" smtClean="0"/>
            <a:t>Возложение полномочий по осуществления контроля за ходом исполнения контрактов (ст. 101 44-ФЗ)</a:t>
          </a:r>
          <a:endParaRPr lang="ru-RU" sz="1400" b="1" dirty="0"/>
        </a:p>
      </dgm:t>
    </dgm:pt>
    <dgm:pt modelId="{911F28E1-38D0-4832-82B0-A6E06BD9FC47}" type="parTrans" cxnId="{A30CC581-D53B-41C5-8DD7-3CC60C9FF2A5}">
      <dgm:prSet/>
      <dgm:spPr/>
      <dgm:t>
        <a:bodyPr/>
        <a:lstStyle/>
        <a:p>
          <a:endParaRPr lang="ru-RU"/>
        </a:p>
      </dgm:t>
    </dgm:pt>
    <dgm:pt modelId="{8172ACFF-452E-40BD-A517-CE83A2C86B2A}" type="sibTrans" cxnId="{A30CC581-D53B-41C5-8DD7-3CC60C9FF2A5}">
      <dgm:prSet/>
      <dgm:spPr/>
      <dgm:t>
        <a:bodyPr/>
        <a:lstStyle/>
        <a:p>
          <a:endParaRPr lang="ru-RU"/>
        </a:p>
      </dgm:t>
    </dgm:pt>
    <dgm:pt modelId="{67752905-CAD5-4547-8AFB-C0ABF5BB2865}" type="pres">
      <dgm:prSet presAssocID="{93CB4EB7-4E85-4FDC-A7CA-4BFFEF22D1C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E01739A-F18C-476E-88C5-A4EFE2C60980}" type="pres">
      <dgm:prSet presAssocID="{37B02FAA-1B49-435B-9DDD-F099E893970D}" presName="composite" presStyleCnt="0"/>
      <dgm:spPr/>
    </dgm:pt>
    <dgm:pt modelId="{491D9556-1316-4B37-B8B3-A0C7CF2DFE02}" type="pres">
      <dgm:prSet presAssocID="{37B02FAA-1B49-435B-9DDD-F099E893970D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048F74-CC7C-4333-89FD-6BFC2C633BC6}" type="pres">
      <dgm:prSet presAssocID="{37B02FAA-1B49-435B-9DDD-F099E893970D}" presName="descendantText" presStyleLbl="alignAcc1" presStyleIdx="0" presStyleCnt="3" custScaleY="1551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B9F2E4-B661-4518-927E-6EB58D272FE6}" type="pres">
      <dgm:prSet presAssocID="{FFFC1546-4B71-4B3E-A3C6-B9178452AC08}" presName="sp" presStyleCnt="0"/>
      <dgm:spPr/>
    </dgm:pt>
    <dgm:pt modelId="{3481822F-E150-4AE2-BAAF-163B8D0DC898}" type="pres">
      <dgm:prSet presAssocID="{109878DC-089D-42E6-9A5A-93E2B5A3FBA1}" presName="composite" presStyleCnt="0"/>
      <dgm:spPr/>
    </dgm:pt>
    <dgm:pt modelId="{2E57407C-F602-443A-9F9A-84911934AB38}" type="pres">
      <dgm:prSet presAssocID="{109878DC-089D-42E6-9A5A-93E2B5A3FBA1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631E56-BB00-439A-8F6D-4CAE780FD3AB}" type="pres">
      <dgm:prSet presAssocID="{109878DC-089D-42E6-9A5A-93E2B5A3FBA1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0D7BCF-3A20-48E0-B349-D581F8701C3A}" type="pres">
      <dgm:prSet presAssocID="{51B37F37-0199-43FA-A369-F605CA3AB46D}" presName="sp" presStyleCnt="0"/>
      <dgm:spPr/>
    </dgm:pt>
    <dgm:pt modelId="{82F098FF-782F-4392-BC70-EE462A852D23}" type="pres">
      <dgm:prSet presAssocID="{4D68466E-43BB-48F9-9AD5-A579356F1250}" presName="composite" presStyleCnt="0"/>
      <dgm:spPr/>
    </dgm:pt>
    <dgm:pt modelId="{152BDF71-E77A-46F4-B54F-3B11769AF110}" type="pres">
      <dgm:prSet presAssocID="{4D68466E-43BB-48F9-9AD5-A579356F1250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C66BAB-03AE-4A35-80DB-52F5B5B3C617}" type="pres">
      <dgm:prSet presAssocID="{4D68466E-43BB-48F9-9AD5-A579356F1250}" presName="descendantText" presStyleLbl="alignAcc1" presStyleIdx="2" presStyleCnt="3" custScaleX="97414" custScaleY="1472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9620047-465F-42B8-A051-7FFEEED88A1D}" type="presOf" srcId="{109878DC-089D-42E6-9A5A-93E2B5A3FBA1}" destId="{2E57407C-F602-443A-9F9A-84911934AB38}" srcOrd="0" destOrd="0" presId="urn:microsoft.com/office/officeart/2005/8/layout/chevron2"/>
    <dgm:cxn modelId="{48A35B9A-B4FB-40E4-8BF0-675EC4F7BA45}" srcId="{109878DC-089D-42E6-9A5A-93E2B5A3FBA1}" destId="{C641ED61-EB9A-4A5E-B657-0C7732EE5AF6}" srcOrd="0" destOrd="0" parTransId="{D8DF87C1-93E8-45A7-AB50-786BD5D32347}" sibTransId="{FE1DC63F-85DB-4726-82C6-7312B5E3299E}"/>
    <dgm:cxn modelId="{574D5485-0BFF-427C-96BD-C3DB4CE8C652}" srcId="{4D68466E-43BB-48F9-9AD5-A579356F1250}" destId="{05A7EB5A-7310-4F7D-942B-25E14A71D7F1}" srcOrd="2" destOrd="0" parTransId="{6AEBA1D8-130B-4A8C-A20E-F9D47F8B5616}" sibTransId="{4652589B-A6F1-45FE-9CF4-3BAB40D9C231}"/>
    <dgm:cxn modelId="{72CD1997-E0F4-4C95-B6F6-78FA4F91CBED}" srcId="{109878DC-089D-42E6-9A5A-93E2B5A3FBA1}" destId="{18492D80-AF8C-4AE9-A6EE-EFC64DC62259}" srcOrd="1" destOrd="0" parTransId="{EBB3A34B-CFDE-477A-93CF-93EBA7DF2375}" sibTransId="{A2AF9496-7AEC-4058-99E4-463AA3F4835C}"/>
    <dgm:cxn modelId="{8AFEBF38-957B-4920-8C04-438823AD441A}" type="presOf" srcId="{C641ED61-EB9A-4A5E-B657-0C7732EE5AF6}" destId="{31631E56-BB00-439A-8F6D-4CAE780FD3AB}" srcOrd="0" destOrd="0" presId="urn:microsoft.com/office/officeart/2005/8/layout/chevron2"/>
    <dgm:cxn modelId="{B372FCD1-D88D-48CE-90E8-4C0F2DD9DC3C}" srcId="{37B02FAA-1B49-435B-9DDD-F099E893970D}" destId="{BF918665-3A11-42B5-84BE-D593B24AFF16}" srcOrd="1" destOrd="0" parTransId="{D9E650E5-7141-418A-8C41-5337F539C16D}" sibTransId="{08DED644-F5C7-4436-8124-3F5206C5E1FA}"/>
    <dgm:cxn modelId="{1F559231-46E9-48A1-B785-7BC1E1CD538B}" srcId="{93CB4EB7-4E85-4FDC-A7CA-4BFFEF22D1C5}" destId="{37B02FAA-1B49-435B-9DDD-F099E893970D}" srcOrd="0" destOrd="0" parTransId="{1BDE6180-2D3C-413C-AC5F-4EEDA9DF7204}" sibTransId="{FFFC1546-4B71-4B3E-A3C6-B9178452AC08}"/>
    <dgm:cxn modelId="{5FA6253E-3481-4210-ADF3-5E39C986CD29}" srcId="{93CB4EB7-4E85-4FDC-A7CA-4BFFEF22D1C5}" destId="{109878DC-089D-42E6-9A5A-93E2B5A3FBA1}" srcOrd="1" destOrd="0" parTransId="{E7167E1C-5679-43D1-B6AD-12374C2C0736}" sibTransId="{51B37F37-0199-43FA-A369-F605CA3AB46D}"/>
    <dgm:cxn modelId="{7B3524DF-37DF-4358-BA5A-42DB1251A589}" srcId="{37B02FAA-1B49-435B-9DDD-F099E893970D}" destId="{5F474CE7-395A-43F1-B871-B2F524CB6A7B}" srcOrd="0" destOrd="0" parTransId="{62CD16DB-3E7B-4684-BF96-5C1528C5452A}" sibTransId="{3C5FAF98-2902-47AC-9B03-D97A4BC96AFB}"/>
    <dgm:cxn modelId="{73050018-5843-4D09-B35A-EB5866BEC171}" type="presOf" srcId="{AF635F9D-2ADE-4680-BBD7-4B79E69E611A}" destId="{0A048F74-CC7C-4333-89FD-6BFC2C633BC6}" srcOrd="0" destOrd="3" presId="urn:microsoft.com/office/officeart/2005/8/layout/chevron2"/>
    <dgm:cxn modelId="{A30CC581-D53B-41C5-8DD7-3CC60C9FF2A5}" srcId="{37B02FAA-1B49-435B-9DDD-F099E893970D}" destId="{6BB3F0FF-D369-4227-8D35-6812AC8630C7}" srcOrd="4" destOrd="0" parTransId="{911F28E1-38D0-4832-82B0-A6E06BD9FC47}" sibTransId="{8172ACFF-452E-40BD-A517-CE83A2C86B2A}"/>
    <dgm:cxn modelId="{6135C4D2-DADE-4882-B37D-738C3131A95A}" type="presOf" srcId="{8D187A75-FBC5-4CDC-B529-D81B06AB72D3}" destId="{3DC66BAB-03AE-4A35-80DB-52F5B5B3C617}" srcOrd="0" destOrd="1" presId="urn:microsoft.com/office/officeart/2005/8/layout/chevron2"/>
    <dgm:cxn modelId="{47EBF5E8-F30E-4F0B-96ED-65C7ED5FC943}" type="presOf" srcId="{05A7EB5A-7310-4F7D-942B-25E14A71D7F1}" destId="{3DC66BAB-03AE-4A35-80DB-52F5B5B3C617}" srcOrd="0" destOrd="2" presId="urn:microsoft.com/office/officeart/2005/8/layout/chevron2"/>
    <dgm:cxn modelId="{F3033126-68F8-4CC5-B809-F35ED75CD69F}" srcId="{4D68466E-43BB-48F9-9AD5-A579356F1250}" destId="{4068B397-1B27-4819-8056-DE0C49DFE8B9}" srcOrd="0" destOrd="0" parTransId="{CB3E0AE6-C99D-4111-BAC2-FBD227C0949F}" sibTransId="{95CECFCD-5E44-4C1A-B319-1F9B40F9D52C}"/>
    <dgm:cxn modelId="{A7829B52-6B0C-48AD-8932-D6D6682D8A74}" type="presOf" srcId="{37B02FAA-1B49-435B-9DDD-F099E893970D}" destId="{491D9556-1316-4B37-B8B3-A0C7CF2DFE02}" srcOrd="0" destOrd="0" presId="urn:microsoft.com/office/officeart/2005/8/layout/chevron2"/>
    <dgm:cxn modelId="{8566D1CB-0CCC-4768-A4C4-A5CF679B9B9C}" type="presOf" srcId="{18492D80-AF8C-4AE9-A6EE-EFC64DC62259}" destId="{31631E56-BB00-439A-8F6D-4CAE780FD3AB}" srcOrd="0" destOrd="1" presId="urn:microsoft.com/office/officeart/2005/8/layout/chevron2"/>
    <dgm:cxn modelId="{0863216F-F493-43E6-9D41-6A2C6A8D5C9C}" srcId="{93CB4EB7-4E85-4FDC-A7CA-4BFFEF22D1C5}" destId="{4D68466E-43BB-48F9-9AD5-A579356F1250}" srcOrd="2" destOrd="0" parTransId="{4A102DC1-BA90-4B49-B4E0-C7B8AAD6340D}" sibTransId="{310DEEF5-623C-4C11-A389-F8DF3F932AA1}"/>
    <dgm:cxn modelId="{6BF03CB2-463C-4E39-ABAE-F2440371E52F}" srcId="{4D68466E-43BB-48F9-9AD5-A579356F1250}" destId="{8D187A75-FBC5-4CDC-B529-D81B06AB72D3}" srcOrd="1" destOrd="0" parTransId="{67420582-97D8-48DE-9ADF-A46CA9B0D448}" sibTransId="{159029B3-FA6B-4BEC-8004-01250986C6F5}"/>
    <dgm:cxn modelId="{7D98D9D6-59BE-41B4-9B6E-A0D4A5610BE0}" type="presOf" srcId="{93CB4EB7-4E85-4FDC-A7CA-4BFFEF22D1C5}" destId="{67752905-CAD5-4547-8AFB-C0ABF5BB2865}" srcOrd="0" destOrd="0" presId="urn:microsoft.com/office/officeart/2005/8/layout/chevron2"/>
    <dgm:cxn modelId="{AB92E9FB-DC0F-4D99-9C30-7C57CD48B8DD}" type="presOf" srcId="{4068B397-1B27-4819-8056-DE0C49DFE8B9}" destId="{3DC66BAB-03AE-4A35-80DB-52F5B5B3C617}" srcOrd="0" destOrd="0" presId="urn:microsoft.com/office/officeart/2005/8/layout/chevron2"/>
    <dgm:cxn modelId="{ED5988D7-C048-4D6A-9D95-F7DB75F0F559}" type="presOf" srcId="{6BB3F0FF-D369-4227-8D35-6812AC8630C7}" destId="{0A048F74-CC7C-4333-89FD-6BFC2C633BC6}" srcOrd="0" destOrd="4" presId="urn:microsoft.com/office/officeart/2005/8/layout/chevron2"/>
    <dgm:cxn modelId="{D467A3E5-904D-478F-85CE-32A28F33D4E0}" srcId="{37B02FAA-1B49-435B-9DDD-F099E893970D}" destId="{AF635F9D-2ADE-4680-BBD7-4B79E69E611A}" srcOrd="3" destOrd="0" parTransId="{E7B08007-64E0-43A4-B79B-F02B6A411A1B}" sibTransId="{E2206552-632C-40CC-A868-0A68D89984C8}"/>
    <dgm:cxn modelId="{2C312F4B-B3E8-4211-AC21-4809CC172D0B}" type="presOf" srcId="{BF918665-3A11-42B5-84BE-D593B24AFF16}" destId="{0A048F74-CC7C-4333-89FD-6BFC2C633BC6}" srcOrd="0" destOrd="1" presId="urn:microsoft.com/office/officeart/2005/8/layout/chevron2"/>
    <dgm:cxn modelId="{B8B6EC5F-4E74-4110-B9E9-35E4EE3EA926}" type="presOf" srcId="{4D68466E-43BB-48F9-9AD5-A579356F1250}" destId="{152BDF71-E77A-46F4-B54F-3B11769AF110}" srcOrd="0" destOrd="0" presId="urn:microsoft.com/office/officeart/2005/8/layout/chevron2"/>
    <dgm:cxn modelId="{00A55ED5-F8C2-4BE8-AEFB-2EAECBCBA946}" type="presOf" srcId="{5F474CE7-395A-43F1-B871-B2F524CB6A7B}" destId="{0A048F74-CC7C-4333-89FD-6BFC2C633BC6}" srcOrd="0" destOrd="0" presId="urn:microsoft.com/office/officeart/2005/8/layout/chevron2"/>
    <dgm:cxn modelId="{11CC73C2-9C8C-485F-93FE-48E0B68264F5}" srcId="{37B02FAA-1B49-435B-9DDD-F099E893970D}" destId="{EFF1245C-C9DB-48F8-9666-4EABD4B2B35A}" srcOrd="2" destOrd="0" parTransId="{15AD511F-BCF0-4299-9C81-27ACCD129D1D}" sibTransId="{5D810C2C-6B65-42AB-BEDF-B491E083D665}"/>
    <dgm:cxn modelId="{1E5AFA79-52AA-4C66-9FB6-490A879EE390}" type="presOf" srcId="{EFF1245C-C9DB-48F8-9666-4EABD4B2B35A}" destId="{0A048F74-CC7C-4333-89FD-6BFC2C633BC6}" srcOrd="0" destOrd="2" presId="urn:microsoft.com/office/officeart/2005/8/layout/chevron2"/>
    <dgm:cxn modelId="{9D1AC6CF-B917-436A-969A-C9D747054CFB}" type="presParOf" srcId="{67752905-CAD5-4547-8AFB-C0ABF5BB2865}" destId="{3E01739A-F18C-476E-88C5-A4EFE2C60980}" srcOrd="0" destOrd="0" presId="urn:microsoft.com/office/officeart/2005/8/layout/chevron2"/>
    <dgm:cxn modelId="{A598FFB9-6D6C-4CCF-9EBA-24522371A000}" type="presParOf" srcId="{3E01739A-F18C-476E-88C5-A4EFE2C60980}" destId="{491D9556-1316-4B37-B8B3-A0C7CF2DFE02}" srcOrd="0" destOrd="0" presId="urn:microsoft.com/office/officeart/2005/8/layout/chevron2"/>
    <dgm:cxn modelId="{6D90A388-EB05-464F-A51E-9603C4E52BDF}" type="presParOf" srcId="{3E01739A-F18C-476E-88C5-A4EFE2C60980}" destId="{0A048F74-CC7C-4333-89FD-6BFC2C633BC6}" srcOrd="1" destOrd="0" presId="urn:microsoft.com/office/officeart/2005/8/layout/chevron2"/>
    <dgm:cxn modelId="{59F6FBE1-0DBC-44E6-A10C-28B9F48E35FF}" type="presParOf" srcId="{67752905-CAD5-4547-8AFB-C0ABF5BB2865}" destId="{2DB9F2E4-B661-4518-927E-6EB58D272FE6}" srcOrd="1" destOrd="0" presId="urn:microsoft.com/office/officeart/2005/8/layout/chevron2"/>
    <dgm:cxn modelId="{249AC63D-7B36-497A-8476-4DF75886682E}" type="presParOf" srcId="{67752905-CAD5-4547-8AFB-C0ABF5BB2865}" destId="{3481822F-E150-4AE2-BAAF-163B8D0DC898}" srcOrd="2" destOrd="0" presId="urn:microsoft.com/office/officeart/2005/8/layout/chevron2"/>
    <dgm:cxn modelId="{ABA1D026-7F1A-43A2-A080-E1B446EE56D5}" type="presParOf" srcId="{3481822F-E150-4AE2-BAAF-163B8D0DC898}" destId="{2E57407C-F602-443A-9F9A-84911934AB38}" srcOrd="0" destOrd="0" presId="urn:microsoft.com/office/officeart/2005/8/layout/chevron2"/>
    <dgm:cxn modelId="{9AF558C4-BA4C-48B5-8DE1-B9BB52E79635}" type="presParOf" srcId="{3481822F-E150-4AE2-BAAF-163B8D0DC898}" destId="{31631E56-BB00-439A-8F6D-4CAE780FD3AB}" srcOrd="1" destOrd="0" presId="urn:microsoft.com/office/officeart/2005/8/layout/chevron2"/>
    <dgm:cxn modelId="{E8C05986-13E1-4B9E-98B7-6B34C26443A5}" type="presParOf" srcId="{67752905-CAD5-4547-8AFB-C0ABF5BB2865}" destId="{400D7BCF-3A20-48E0-B349-D581F8701C3A}" srcOrd="3" destOrd="0" presId="urn:microsoft.com/office/officeart/2005/8/layout/chevron2"/>
    <dgm:cxn modelId="{185018AB-45E5-4A09-8938-433C37E7C3E5}" type="presParOf" srcId="{67752905-CAD5-4547-8AFB-C0ABF5BB2865}" destId="{82F098FF-782F-4392-BC70-EE462A852D23}" srcOrd="4" destOrd="0" presId="urn:microsoft.com/office/officeart/2005/8/layout/chevron2"/>
    <dgm:cxn modelId="{590F5207-8D12-4456-BD1F-FE66EF9876C7}" type="presParOf" srcId="{82F098FF-782F-4392-BC70-EE462A852D23}" destId="{152BDF71-E77A-46F4-B54F-3B11769AF110}" srcOrd="0" destOrd="0" presId="urn:microsoft.com/office/officeart/2005/8/layout/chevron2"/>
    <dgm:cxn modelId="{98858D59-C910-4492-A636-CDBB890B72FF}" type="presParOf" srcId="{82F098FF-782F-4392-BC70-EE462A852D23}" destId="{3DC66BAB-03AE-4A35-80DB-52F5B5B3C61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3DA4799-8005-4F92-B09A-31F06D8C9E72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0317AE4-2B9E-4D12-BE6D-D975F939C473}">
      <dgm:prSet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Обоснование закупок</a:t>
          </a:r>
          <a:endParaRPr lang="ru-RU" sz="1400" b="1" dirty="0">
            <a:solidFill>
              <a:schemeClr val="tx1"/>
            </a:solidFill>
          </a:endParaRPr>
        </a:p>
      </dgm:t>
    </dgm:pt>
    <dgm:pt modelId="{4CDCFFEA-956A-46E5-88A5-14F1D2F31B4B}" type="parTrans" cxnId="{114AA9E4-3ABB-49B7-9E92-4D4E78F84441}">
      <dgm:prSet/>
      <dgm:spPr/>
      <dgm:t>
        <a:bodyPr/>
        <a:lstStyle/>
        <a:p>
          <a:endParaRPr lang="ru-RU"/>
        </a:p>
      </dgm:t>
    </dgm:pt>
    <dgm:pt modelId="{C25144EE-5B65-464C-A8F9-C59BCC78702A}" type="sibTrans" cxnId="{114AA9E4-3ABB-49B7-9E92-4D4E78F84441}">
      <dgm:prSet/>
      <dgm:spPr/>
      <dgm:t>
        <a:bodyPr/>
        <a:lstStyle/>
        <a:p>
          <a:endParaRPr lang="ru-RU"/>
        </a:p>
      </dgm:t>
    </dgm:pt>
    <dgm:pt modelId="{DA0F547C-4B56-44CD-8836-A1E348097D6A}">
      <dgm:prSet custT="1"/>
      <dgm:spPr/>
      <dgm:t>
        <a:bodyPr/>
        <a:lstStyle/>
        <a:p>
          <a:r>
            <a:rPr lang="ru-RU" sz="1400" b="1" dirty="0" smtClean="0"/>
            <a:t>Нарушения при обосновании и определении начальной (максимальной) цены контракта (договора), цены контракта (договора), заключаемого с единственным поставщиком</a:t>
          </a:r>
          <a:endParaRPr lang="ru-RU" sz="1400" b="1" dirty="0"/>
        </a:p>
      </dgm:t>
    </dgm:pt>
    <dgm:pt modelId="{235A8CA0-573C-4554-892A-CB9E7607939E}" type="parTrans" cxnId="{1A8E30DF-A475-4A13-B36D-FA115505BF21}">
      <dgm:prSet/>
      <dgm:spPr/>
      <dgm:t>
        <a:bodyPr/>
        <a:lstStyle/>
        <a:p>
          <a:endParaRPr lang="ru-RU"/>
        </a:p>
      </dgm:t>
    </dgm:pt>
    <dgm:pt modelId="{B529A25B-D8DB-4CDC-8F6F-86D0FF638E7D}" type="sibTrans" cxnId="{1A8E30DF-A475-4A13-B36D-FA115505BF21}">
      <dgm:prSet/>
      <dgm:spPr/>
      <dgm:t>
        <a:bodyPr/>
        <a:lstStyle/>
        <a:p>
          <a:endParaRPr lang="ru-RU"/>
        </a:p>
      </dgm:t>
    </dgm:pt>
    <dgm:pt modelId="{015A6FF6-50CA-444C-9E89-22A8E55D4FCE}">
      <dgm:prSet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Заключение контрактов</a:t>
          </a:r>
          <a:endParaRPr lang="ru-RU" b="1" dirty="0">
            <a:solidFill>
              <a:schemeClr val="tx1"/>
            </a:solidFill>
          </a:endParaRPr>
        </a:p>
      </dgm:t>
    </dgm:pt>
    <dgm:pt modelId="{FA67B511-7777-499B-92BC-A15DAE122567}" type="parTrans" cxnId="{C1BEF2D3-00B1-4937-9300-F52E6F0BA0A5}">
      <dgm:prSet/>
      <dgm:spPr/>
      <dgm:t>
        <a:bodyPr/>
        <a:lstStyle/>
        <a:p>
          <a:endParaRPr lang="ru-RU"/>
        </a:p>
      </dgm:t>
    </dgm:pt>
    <dgm:pt modelId="{1CA09353-733B-4FB2-B738-7BB07A32FD9A}" type="sibTrans" cxnId="{C1BEF2D3-00B1-4937-9300-F52E6F0BA0A5}">
      <dgm:prSet/>
      <dgm:spPr/>
      <dgm:t>
        <a:bodyPr/>
        <a:lstStyle/>
        <a:p>
          <a:endParaRPr lang="ru-RU"/>
        </a:p>
      </dgm:t>
    </dgm:pt>
    <dgm:pt modelId="{3A96F335-6352-4AF9-A2F1-1C7A5973EF66}">
      <dgm:prSet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Осуществление закупок</a:t>
          </a:r>
          <a:endParaRPr lang="ru-RU" sz="1400" b="1" dirty="0">
            <a:solidFill>
              <a:schemeClr val="tx1"/>
            </a:solidFill>
          </a:endParaRPr>
        </a:p>
      </dgm:t>
    </dgm:pt>
    <dgm:pt modelId="{7157E945-6031-440C-A68C-C67645F718DE}" type="parTrans" cxnId="{13D2ACD2-B3DE-4763-918B-21A93D7BA96B}">
      <dgm:prSet/>
      <dgm:spPr/>
      <dgm:t>
        <a:bodyPr/>
        <a:lstStyle/>
        <a:p>
          <a:endParaRPr lang="ru-RU"/>
        </a:p>
      </dgm:t>
    </dgm:pt>
    <dgm:pt modelId="{09850D68-3686-4782-A84E-DBDBD23F4CFD}" type="sibTrans" cxnId="{13D2ACD2-B3DE-4763-918B-21A93D7BA96B}">
      <dgm:prSet/>
      <dgm:spPr/>
      <dgm:t>
        <a:bodyPr/>
        <a:lstStyle/>
        <a:p>
          <a:endParaRPr lang="ru-RU"/>
        </a:p>
      </dgm:t>
    </dgm:pt>
    <dgm:pt modelId="{F5F0F1F2-7B06-45CF-80D3-368829E9F626}">
      <dgm:prSet custT="1"/>
      <dgm:spPr/>
      <dgm:t>
        <a:bodyPr/>
        <a:lstStyle/>
        <a:p>
          <a:r>
            <a:rPr lang="ru-RU" sz="1400" b="1" dirty="0" smtClean="0"/>
            <a:t>Не включение в документацию требований к применяемым материалам при выполнении работ</a:t>
          </a:r>
          <a:endParaRPr lang="ru-RU" sz="1400" b="1" dirty="0"/>
        </a:p>
      </dgm:t>
    </dgm:pt>
    <dgm:pt modelId="{5CDC839C-C223-4ED1-8DBE-DDF0A09AC0C1}" type="parTrans" cxnId="{186FB856-2853-4C45-8675-B514A582EB75}">
      <dgm:prSet/>
      <dgm:spPr/>
      <dgm:t>
        <a:bodyPr/>
        <a:lstStyle/>
        <a:p>
          <a:endParaRPr lang="ru-RU"/>
        </a:p>
      </dgm:t>
    </dgm:pt>
    <dgm:pt modelId="{5F6CC500-2DCD-4A80-A0F2-11461A6658B8}" type="sibTrans" cxnId="{186FB856-2853-4C45-8675-B514A582EB75}">
      <dgm:prSet/>
      <dgm:spPr/>
      <dgm:t>
        <a:bodyPr/>
        <a:lstStyle/>
        <a:p>
          <a:endParaRPr lang="ru-RU"/>
        </a:p>
      </dgm:t>
    </dgm:pt>
    <dgm:pt modelId="{6EC2FD49-B982-4C15-8900-31F056F1C7A6}">
      <dgm:prSet custT="1"/>
      <dgm:spPr/>
      <dgm:t>
        <a:bodyPr/>
        <a:lstStyle/>
        <a:p>
          <a:r>
            <a:rPr lang="ru-RU" sz="1400" b="1" dirty="0" smtClean="0"/>
            <a:t>Нарушения при допуске (отказе в допуске) участников закупки, отстранении участника закупки от участия в определении поставщика (подрядчика, исполнителя) или при отказе от заключения контракта (договора) </a:t>
          </a:r>
          <a:endParaRPr lang="ru-RU" sz="1400" b="1" dirty="0"/>
        </a:p>
      </dgm:t>
    </dgm:pt>
    <dgm:pt modelId="{50C36123-939E-423C-AD57-D5AFB5BCE918}" type="parTrans" cxnId="{E52B48B0-4BD3-4366-9ECA-2E2E9E7F2CC5}">
      <dgm:prSet/>
      <dgm:spPr/>
      <dgm:t>
        <a:bodyPr/>
        <a:lstStyle/>
        <a:p>
          <a:endParaRPr lang="ru-RU"/>
        </a:p>
      </dgm:t>
    </dgm:pt>
    <dgm:pt modelId="{64FD2DA7-EC14-42B8-8287-98EC8077696A}" type="sibTrans" cxnId="{E52B48B0-4BD3-4366-9ECA-2E2E9E7F2CC5}">
      <dgm:prSet/>
      <dgm:spPr/>
      <dgm:t>
        <a:bodyPr/>
        <a:lstStyle/>
        <a:p>
          <a:endParaRPr lang="ru-RU"/>
        </a:p>
      </dgm:t>
    </dgm:pt>
    <dgm:pt modelId="{D9B74EA4-3553-4678-934B-C36D05572A8A}">
      <dgm:prSet custT="1"/>
      <dgm:spPr/>
      <dgm:t>
        <a:bodyPr/>
        <a:lstStyle/>
        <a:p>
          <a:r>
            <a:rPr lang="ru-RU" sz="1400" b="1" dirty="0" smtClean="0"/>
            <a:t>Не включение </a:t>
          </a:r>
          <a:r>
            <a:rPr lang="ru-RU" sz="1400" b="1" dirty="0" smtClean="0"/>
            <a:t>в контракт (договор) обязательных условий</a:t>
          </a:r>
          <a:endParaRPr lang="ru-RU" sz="1400" b="1" dirty="0"/>
        </a:p>
      </dgm:t>
    </dgm:pt>
    <dgm:pt modelId="{C0201BD9-0100-48F4-B546-277E9AD9EAAF}" type="parTrans" cxnId="{E7782928-8CF7-4663-A3C2-7C3F665B207E}">
      <dgm:prSet/>
      <dgm:spPr/>
      <dgm:t>
        <a:bodyPr/>
        <a:lstStyle/>
        <a:p>
          <a:endParaRPr lang="ru-RU"/>
        </a:p>
      </dgm:t>
    </dgm:pt>
    <dgm:pt modelId="{B745B1AE-C39F-490E-9997-9D2B6EC0AC4E}" type="sibTrans" cxnId="{E7782928-8CF7-4663-A3C2-7C3F665B207E}">
      <dgm:prSet/>
      <dgm:spPr/>
      <dgm:t>
        <a:bodyPr/>
        <a:lstStyle/>
        <a:p>
          <a:endParaRPr lang="ru-RU"/>
        </a:p>
      </dgm:t>
    </dgm:pt>
    <dgm:pt modelId="{E836E59D-4B0B-45A0-90E7-362599290B3C}">
      <dgm:prSet custT="1"/>
      <dgm:spPr/>
      <dgm:t>
        <a:bodyPr/>
        <a:lstStyle/>
        <a:p>
          <a:r>
            <a:rPr lang="ru-RU" sz="1400" b="1" dirty="0" smtClean="0"/>
            <a:t>Несоответствие контракта (договора) требованиям, предусмотренным документацией (извещением) о закупке, протоколам закупки, заявке участника закупки</a:t>
          </a:r>
          <a:endParaRPr lang="ru-RU" sz="1400" b="1" dirty="0"/>
        </a:p>
      </dgm:t>
    </dgm:pt>
    <dgm:pt modelId="{C5B7DC57-1D5A-4BD0-AF03-A0092A3B337C}" type="parTrans" cxnId="{65B14C59-249B-4E69-A5A8-F654511C1481}">
      <dgm:prSet/>
      <dgm:spPr/>
      <dgm:t>
        <a:bodyPr/>
        <a:lstStyle/>
        <a:p>
          <a:endParaRPr lang="ru-RU"/>
        </a:p>
      </dgm:t>
    </dgm:pt>
    <dgm:pt modelId="{B5195235-3A39-45AD-B75A-7EF768640EA1}" type="sibTrans" cxnId="{65B14C59-249B-4E69-A5A8-F654511C1481}">
      <dgm:prSet/>
      <dgm:spPr/>
      <dgm:t>
        <a:bodyPr/>
        <a:lstStyle/>
        <a:p>
          <a:endParaRPr lang="ru-RU"/>
        </a:p>
      </dgm:t>
    </dgm:pt>
    <dgm:pt modelId="{D70DEB58-7915-4A37-8E62-6F7B8B631B52}" type="pres">
      <dgm:prSet presAssocID="{F3DA4799-8005-4F92-B09A-31F06D8C9E7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004612C-2810-41B4-A159-4713130C2796}" type="pres">
      <dgm:prSet presAssocID="{E0317AE4-2B9E-4D12-BE6D-D975F939C473}" presName="composite" presStyleCnt="0"/>
      <dgm:spPr/>
    </dgm:pt>
    <dgm:pt modelId="{D043D9DC-F672-4B19-AD74-952D4360A939}" type="pres">
      <dgm:prSet presAssocID="{E0317AE4-2B9E-4D12-BE6D-D975F939C473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E7D94D-2F02-4210-9F25-256321A94ED3}" type="pres">
      <dgm:prSet presAssocID="{E0317AE4-2B9E-4D12-BE6D-D975F939C473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970ECD-8716-4B1B-A2C6-5C30EC25AB8C}" type="pres">
      <dgm:prSet presAssocID="{C25144EE-5B65-464C-A8F9-C59BCC78702A}" presName="sp" presStyleCnt="0"/>
      <dgm:spPr/>
    </dgm:pt>
    <dgm:pt modelId="{CC654D4F-41C3-4A91-BAC9-11EDEFD14C29}" type="pres">
      <dgm:prSet presAssocID="{3A96F335-6352-4AF9-A2F1-1C7A5973EF66}" presName="composite" presStyleCnt="0"/>
      <dgm:spPr/>
    </dgm:pt>
    <dgm:pt modelId="{4B2817CB-BAD2-4262-86F2-1D66F0590DA5}" type="pres">
      <dgm:prSet presAssocID="{3A96F335-6352-4AF9-A2F1-1C7A5973EF66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6EB532-0295-4F56-8C63-69AB28B39B2D}" type="pres">
      <dgm:prSet presAssocID="{3A96F335-6352-4AF9-A2F1-1C7A5973EF66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3E229F-C4F9-4463-8D59-FBF2CA71F34E}" type="pres">
      <dgm:prSet presAssocID="{09850D68-3686-4782-A84E-DBDBD23F4CFD}" presName="sp" presStyleCnt="0"/>
      <dgm:spPr/>
    </dgm:pt>
    <dgm:pt modelId="{B047737F-9B72-40B9-9BF9-7D767E24CA99}" type="pres">
      <dgm:prSet presAssocID="{015A6FF6-50CA-444C-9E89-22A8E55D4FCE}" presName="composite" presStyleCnt="0"/>
      <dgm:spPr/>
    </dgm:pt>
    <dgm:pt modelId="{771E8D04-4F05-41D9-8064-97C0C3193665}" type="pres">
      <dgm:prSet presAssocID="{015A6FF6-50CA-444C-9E89-22A8E55D4FCE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BB20D5-C950-4FF3-BB4A-64FDA5C29261}" type="pres">
      <dgm:prSet presAssocID="{015A6FF6-50CA-444C-9E89-22A8E55D4FCE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C643788-6599-49AB-A829-A983C909F3DE}" type="presOf" srcId="{3A96F335-6352-4AF9-A2F1-1C7A5973EF66}" destId="{4B2817CB-BAD2-4262-86F2-1D66F0590DA5}" srcOrd="0" destOrd="0" presId="urn:microsoft.com/office/officeart/2005/8/layout/chevron2"/>
    <dgm:cxn modelId="{E52B48B0-4BD3-4366-9ECA-2E2E9E7F2CC5}" srcId="{3A96F335-6352-4AF9-A2F1-1C7A5973EF66}" destId="{6EC2FD49-B982-4C15-8900-31F056F1C7A6}" srcOrd="1" destOrd="0" parTransId="{50C36123-939E-423C-AD57-D5AFB5BCE918}" sibTransId="{64FD2DA7-EC14-42B8-8287-98EC8077696A}"/>
    <dgm:cxn modelId="{114AA9E4-3ABB-49B7-9E92-4D4E78F84441}" srcId="{F3DA4799-8005-4F92-B09A-31F06D8C9E72}" destId="{E0317AE4-2B9E-4D12-BE6D-D975F939C473}" srcOrd="0" destOrd="0" parTransId="{4CDCFFEA-956A-46E5-88A5-14F1D2F31B4B}" sibTransId="{C25144EE-5B65-464C-A8F9-C59BCC78702A}"/>
    <dgm:cxn modelId="{D4E76DB5-0D19-4DCB-96DD-4DA77CA451F7}" type="presOf" srcId="{E0317AE4-2B9E-4D12-BE6D-D975F939C473}" destId="{D043D9DC-F672-4B19-AD74-952D4360A939}" srcOrd="0" destOrd="0" presId="urn:microsoft.com/office/officeart/2005/8/layout/chevron2"/>
    <dgm:cxn modelId="{E7782928-8CF7-4663-A3C2-7C3F665B207E}" srcId="{015A6FF6-50CA-444C-9E89-22A8E55D4FCE}" destId="{D9B74EA4-3553-4678-934B-C36D05572A8A}" srcOrd="0" destOrd="0" parTransId="{C0201BD9-0100-48F4-B546-277E9AD9EAAF}" sibTransId="{B745B1AE-C39F-490E-9997-9D2B6EC0AC4E}"/>
    <dgm:cxn modelId="{65B14C59-249B-4E69-A5A8-F654511C1481}" srcId="{015A6FF6-50CA-444C-9E89-22A8E55D4FCE}" destId="{E836E59D-4B0B-45A0-90E7-362599290B3C}" srcOrd="1" destOrd="0" parTransId="{C5B7DC57-1D5A-4BD0-AF03-A0092A3B337C}" sibTransId="{B5195235-3A39-45AD-B75A-7EF768640EA1}"/>
    <dgm:cxn modelId="{186FB856-2853-4C45-8675-B514A582EB75}" srcId="{3A96F335-6352-4AF9-A2F1-1C7A5973EF66}" destId="{F5F0F1F2-7B06-45CF-80D3-368829E9F626}" srcOrd="0" destOrd="0" parTransId="{5CDC839C-C223-4ED1-8DBE-DDF0A09AC0C1}" sibTransId="{5F6CC500-2DCD-4A80-A0F2-11461A6658B8}"/>
    <dgm:cxn modelId="{1A8E30DF-A475-4A13-B36D-FA115505BF21}" srcId="{E0317AE4-2B9E-4D12-BE6D-D975F939C473}" destId="{DA0F547C-4B56-44CD-8836-A1E348097D6A}" srcOrd="0" destOrd="0" parTransId="{235A8CA0-573C-4554-892A-CB9E7607939E}" sibTransId="{B529A25B-D8DB-4CDC-8F6F-86D0FF638E7D}"/>
    <dgm:cxn modelId="{6EE984E4-2EF5-4B8B-A1E0-C2054BEE220E}" type="presOf" srcId="{D9B74EA4-3553-4678-934B-C36D05572A8A}" destId="{1BBB20D5-C950-4FF3-BB4A-64FDA5C29261}" srcOrd="0" destOrd="0" presId="urn:microsoft.com/office/officeart/2005/8/layout/chevron2"/>
    <dgm:cxn modelId="{C1BEF2D3-00B1-4937-9300-F52E6F0BA0A5}" srcId="{F3DA4799-8005-4F92-B09A-31F06D8C9E72}" destId="{015A6FF6-50CA-444C-9E89-22A8E55D4FCE}" srcOrd="2" destOrd="0" parTransId="{FA67B511-7777-499B-92BC-A15DAE122567}" sibTransId="{1CA09353-733B-4FB2-B738-7BB07A32FD9A}"/>
    <dgm:cxn modelId="{1A0D369E-6184-4A4C-9285-82C14A678EE4}" type="presOf" srcId="{F5F0F1F2-7B06-45CF-80D3-368829E9F626}" destId="{1E6EB532-0295-4F56-8C63-69AB28B39B2D}" srcOrd="0" destOrd="0" presId="urn:microsoft.com/office/officeart/2005/8/layout/chevron2"/>
    <dgm:cxn modelId="{DA075E7A-386A-4396-BAAA-28735F24E96E}" type="presOf" srcId="{F3DA4799-8005-4F92-B09A-31F06D8C9E72}" destId="{D70DEB58-7915-4A37-8E62-6F7B8B631B52}" srcOrd="0" destOrd="0" presId="urn:microsoft.com/office/officeart/2005/8/layout/chevron2"/>
    <dgm:cxn modelId="{FD54F768-53B6-4ABC-8AF9-F7202FC683E3}" type="presOf" srcId="{E836E59D-4B0B-45A0-90E7-362599290B3C}" destId="{1BBB20D5-C950-4FF3-BB4A-64FDA5C29261}" srcOrd="0" destOrd="1" presId="urn:microsoft.com/office/officeart/2005/8/layout/chevron2"/>
    <dgm:cxn modelId="{7397BDD1-11C2-4698-8C8B-4819A7182264}" type="presOf" srcId="{DA0F547C-4B56-44CD-8836-A1E348097D6A}" destId="{1DE7D94D-2F02-4210-9F25-256321A94ED3}" srcOrd="0" destOrd="0" presId="urn:microsoft.com/office/officeart/2005/8/layout/chevron2"/>
    <dgm:cxn modelId="{AE05640F-15DB-43DA-8136-759F3544C5B3}" type="presOf" srcId="{015A6FF6-50CA-444C-9E89-22A8E55D4FCE}" destId="{771E8D04-4F05-41D9-8064-97C0C3193665}" srcOrd="0" destOrd="0" presId="urn:microsoft.com/office/officeart/2005/8/layout/chevron2"/>
    <dgm:cxn modelId="{3B8E1FB0-41EE-428B-9BB5-2FB59F7479E5}" type="presOf" srcId="{6EC2FD49-B982-4C15-8900-31F056F1C7A6}" destId="{1E6EB532-0295-4F56-8C63-69AB28B39B2D}" srcOrd="0" destOrd="1" presId="urn:microsoft.com/office/officeart/2005/8/layout/chevron2"/>
    <dgm:cxn modelId="{13D2ACD2-B3DE-4763-918B-21A93D7BA96B}" srcId="{F3DA4799-8005-4F92-B09A-31F06D8C9E72}" destId="{3A96F335-6352-4AF9-A2F1-1C7A5973EF66}" srcOrd="1" destOrd="0" parTransId="{7157E945-6031-440C-A68C-C67645F718DE}" sibTransId="{09850D68-3686-4782-A84E-DBDBD23F4CFD}"/>
    <dgm:cxn modelId="{A957DC70-FC0B-4CD5-B918-27825DE90450}" type="presParOf" srcId="{D70DEB58-7915-4A37-8E62-6F7B8B631B52}" destId="{6004612C-2810-41B4-A159-4713130C2796}" srcOrd="0" destOrd="0" presId="urn:microsoft.com/office/officeart/2005/8/layout/chevron2"/>
    <dgm:cxn modelId="{205A9799-02E2-46E5-B786-8C9902167546}" type="presParOf" srcId="{6004612C-2810-41B4-A159-4713130C2796}" destId="{D043D9DC-F672-4B19-AD74-952D4360A939}" srcOrd="0" destOrd="0" presId="urn:microsoft.com/office/officeart/2005/8/layout/chevron2"/>
    <dgm:cxn modelId="{91DF3837-4065-442E-879D-198EE47B481E}" type="presParOf" srcId="{6004612C-2810-41B4-A159-4713130C2796}" destId="{1DE7D94D-2F02-4210-9F25-256321A94ED3}" srcOrd="1" destOrd="0" presId="urn:microsoft.com/office/officeart/2005/8/layout/chevron2"/>
    <dgm:cxn modelId="{73162F76-7D9E-473E-98E4-4088FE7E39DB}" type="presParOf" srcId="{D70DEB58-7915-4A37-8E62-6F7B8B631B52}" destId="{0E970ECD-8716-4B1B-A2C6-5C30EC25AB8C}" srcOrd="1" destOrd="0" presId="urn:microsoft.com/office/officeart/2005/8/layout/chevron2"/>
    <dgm:cxn modelId="{1D99C4D4-6B1F-4174-9CF6-97C7D42B236E}" type="presParOf" srcId="{D70DEB58-7915-4A37-8E62-6F7B8B631B52}" destId="{CC654D4F-41C3-4A91-BAC9-11EDEFD14C29}" srcOrd="2" destOrd="0" presId="urn:microsoft.com/office/officeart/2005/8/layout/chevron2"/>
    <dgm:cxn modelId="{DB63B79A-6CB4-4E55-A741-CE87678A10F4}" type="presParOf" srcId="{CC654D4F-41C3-4A91-BAC9-11EDEFD14C29}" destId="{4B2817CB-BAD2-4262-86F2-1D66F0590DA5}" srcOrd="0" destOrd="0" presId="urn:microsoft.com/office/officeart/2005/8/layout/chevron2"/>
    <dgm:cxn modelId="{AF9BA7EF-DA73-4894-B82C-A3C6FE513192}" type="presParOf" srcId="{CC654D4F-41C3-4A91-BAC9-11EDEFD14C29}" destId="{1E6EB532-0295-4F56-8C63-69AB28B39B2D}" srcOrd="1" destOrd="0" presId="urn:microsoft.com/office/officeart/2005/8/layout/chevron2"/>
    <dgm:cxn modelId="{65F592CD-944F-4879-AD88-1E458D872E6A}" type="presParOf" srcId="{D70DEB58-7915-4A37-8E62-6F7B8B631B52}" destId="{0B3E229F-C4F9-4463-8D59-FBF2CA71F34E}" srcOrd="3" destOrd="0" presId="urn:microsoft.com/office/officeart/2005/8/layout/chevron2"/>
    <dgm:cxn modelId="{3D0596A6-ADDD-463C-B85F-62C1FA355FA8}" type="presParOf" srcId="{D70DEB58-7915-4A37-8E62-6F7B8B631B52}" destId="{B047737F-9B72-40B9-9BF9-7D767E24CA99}" srcOrd="4" destOrd="0" presId="urn:microsoft.com/office/officeart/2005/8/layout/chevron2"/>
    <dgm:cxn modelId="{4385104C-21B3-47F5-8554-B0CDC3E55C64}" type="presParOf" srcId="{B047737F-9B72-40B9-9BF9-7D767E24CA99}" destId="{771E8D04-4F05-41D9-8064-97C0C3193665}" srcOrd="0" destOrd="0" presId="urn:microsoft.com/office/officeart/2005/8/layout/chevron2"/>
    <dgm:cxn modelId="{7A2A73C9-64C0-44ED-8649-A9A69FFA49D5}" type="presParOf" srcId="{B047737F-9B72-40B9-9BF9-7D767E24CA99}" destId="{1BBB20D5-C950-4FF3-BB4A-64FDA5C2926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64A5528-FA62-4FBE-9295-FED06D477A29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48CC645-6018-47D2-BCE1-A032B51962AD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Исполнение контрактов</a:t>
          </a:r>
          <a:endParaRPr lang="ru-RU" sz="1400" b="1" dirty="0">
            <a:solidFill>
              <a:schemeClr val="tx1"/>
            </a:solidFill>
          </a:endParaRPr>
        </a:p>
      </dgm:t>
    </dgm:pt>
    <dgm:pt modelId="{35FCAA39-5295-4D45-9E2F-ED468F4456C0}" type="parTrans" cxnId="{15F933CE-311E-49A7-96BA-1E8B303BC48F}">
      <dgm:prSet/>
      <dgm:spPr/>
      <dgm:t>
        <a:bodyPr/>
        <a:lstStyle/>
        <a:p>
          <a:endParaRPr lang="ru-RU"/>
        </a:p>
      </dgm:t>
    </dgm:pt>
    <dgm:pt modelId="{AC4C4DF2-EAE1-4F10-B6A0-C7DBC18AD271}" type="sibTrans" cxnId="{15F933CE-311E-49A7-96BA-1E8B303BC48F}">
      <dgm:prSet/>
      <dgm:spPr/>
      <dgm:t>
        <a:bodyPr/>
        <a:lstStyle/>
        <a:p>
          <a:endParaRPr lang="ru-RU"/>
        </a:p>
      </dgm:t>
    </dgm:pt>
    <dgm:pt modelId="{C70EC9DF-8EA1-4269-8C4A-2868FC4EC6A4}">
      <dgm:prSet phldrT="[Текст]" custT="1"/>
      <dgm:spPr/>
      <dgm:t>
        <a:bodyPr/>
        <a:lstStyle/>
        <a:p>
          <a:r>
            <a:rPr lang="ru-RU" sz="1400" b="1" dirty="0" smtClean="0"/>
            <a:t>Неправомерное внесение изменений в контракт (договор) в части сроков исполнения</a:t>
          </a:r>
          <a:endParaRPr lang="ru-RU" sz="1400" b="1" dirty="0"/>
        </a:p>
      </dgm:t>
    </dgm:pt>
    <dgm:pt modelId="{70BE262B-3EED-4DFD-8F62-6FA7FFC86B01}" type="parTrans" cxnId="{366F9902-CAFE-4C9E-87D8-E847E916250F}">
      <dgm:prSet/>
      <dgm:spPr/>
      <dgm:t>
        <a:bodyPr/>
        <a:lstStyle/>
        <a:p>
          <a:endParaRPr lang="ru-RU"/>
        </a:p>
      </dgm:t>
    </dgm:pt>
    <dgm:pt modelId="{383A2A49-D952-43DE-9785-50AEBBF2DD4D}" type="sibTrans" cxnId="{366F9902-CAFE-4C9E-87D8-E847E916250F}">
      <dgm:prSet/>
      <dgm:spPr/>
      <dgm:t>
        <a:bodyPr/>
        <a:lstStyle/>
        <a:p>
          <a:endParaRPr lang="ru-RU"/>
        </a:p>
      </dgm:t>
    </dgm:pt>
    <dgm:pt modelId="{5248BB60-F1BC-4247-AD69-B0C7F3DC64F2}">
      <dgm:prSet phldrT="[Текст]" custT="1"/>
      <dgm:spPr/>
      <dgm:t>
        <a:bodyPr/>
        <a:lstStyle/>
        <a:p>
          <a:r>
            <a:rPr lang="ru-RU" sz="1400" b="1" dirty="0" smtClean="0"/>
            <a:t>Нарушения условий реализации контрактов (договоров), в том числе сроков реализации, включая  своевременность расчетов по контракту (договору)</a:t>
          </a:r>
          <a:endParaRPr lang="ru-RU" sz="1400" b="1" dirty="0"/>
        </a:p>
      </dgm:t>
    </dgm:pt>
    <dgm:pt modelId="{A0499E40-214C-48CD-9F39-ADB645B0A7AA}" type="parTrans" cxnId="{49442648-D932-4276-858C-82F60DA519E4}">
      <dgm:prSet/>
      <dgm:spPr/>
      <dgm:t>
        <a:bodyPr/>
        <a:lstStyle/>
        <a:p>
          <a:endParaRPr lang="ru-RU"/>
        </a:p>
      </dgm:t>
    </dgm:pt>
    <dgm:pt modelId="{4B176BF7-69BB-4163-B5CF-40BC34CF981C}" type="sibTrans" cxnId="{49442648-D932-4276-858C-82F60DA519E4}">
      <dgm:prSet/>
      <dgm:spPr/>
      <dgm:t>
        <a:bodyPr/>
        <a:lstStyle/>
        <a:p>
          <a:endParaRPr lang="ru-RU"/>
        </a:p>
      </dgm:t>
    </dgm:pt>
    <dgm:pt modelId="{078C860D-EE53-4934-9DD2-05C527EF0E21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Исполнение контрактов</a:t>
          </a:r>
          <a:endParaRPr lang="ru-RU" sz="1400" b="1" dirty="0">
            <a:solidFill>
              <a:schemeClr val="tx1"/>
            </a:solidFill>
          </a:endParaRPr>
        </a:p>
      </dgm:t>
    </dgm:pt>
    <dgm:pt modelId="{58EF16C1-7F97-4E6C-9A76-21CF6A1302D2}" type="parTrans" cxnId="{76850092-F716-4413-AE57-55BC543D4FB2}">
      <dgm:prSet/>
      <dgm:spPr/>
      <dgm:t>
        <a:bodyPr/>
        <a:lstStyle/>
        <a:p>
          <a:endParaRPr lang="ru-RU"/>
        </a:p>
      </dgm:t>
    </dgm:pt>
    <dgm:pt modelId="{BD126828-5AB6-4738-92C5-D92C0CD14EA5}" type="sibTrans" cxnId="{76850092-F716-4413-AE57-55BC543D4FB2}">
      <dgm:prSet/>
      <dgm:spPr/>
      <dgm:t>
        <a:bodyPr/>
        <a:lstStyle/>
        <a:p>
          <a:endParaRPr lang="ru-RU"/>
        </a:p>
      </dgm:t>
    </dgm:pt>
    <dgm:pt modelId="{68468A15-8CC5-4D74-AC88-52F0E1A416F8}">
      <dgm:prSet phldrT="[Текст]" custT="1"/>
      <dgm:spPr/>
      <dgm:t>
        <a:bodyPr/>
        <a:lstStyle/>
        <a:p>
          <a:r>
            <a:rPr lang="ru-RU" sz="1400" b="1" dirty="0" smtClean="0"/>
            <a:t>Несоответствие поставленных товаров, выполненных работ, оказанных услуг требованиям, установленным в контрактах (договорах)</a:t>
          </a:r>
          <a:endParaRPr lang="ru-RU" sz="1400" b="1" dirty="0"/>
        </a:p>
      </dgm:t>
    </dgm:pt>
    <dgm:pt modelId="{74726AA1-94CC-4DF5-9DAB-AF7BBD844C0E}" type="parTrans" cxnId="{59194CCC-99EF-4E5B-9FC7-3B7D032DF984}">
      <dgm:prSet/>
      <dgm:spPr/>
      <dgm:t>
        <a:bodyPr/>
        <a:lstStyle/>
        <a:p>
          <a:endParaRPr lang="ru-RU"/>
        </a:p>
      </dgm:t>
    </dgm:pt>
    <dgm:pt modelId="{6C38D9AC-8EFE-4147-A259-A871FD06889D}" type="sibTrans" cxnId="{59194CCC-99EF-4E5B-9FC7-3B7D032DF984}">
      <dgm:prSet/>
      <dgm:spPr/>
      <dgm:t>
        <a:bodyPr/>
        <a:lstStyle/>
        <a:p>
          <a:endParaRPr lang="ru-RU"/>
        </a:p>
      </dgm:t>
    </dgm:pt>
    <dgm:pt modelId="{C953F3A8-0928-4B95-AC79-A5C3ABB5CA09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Исполнение контрактов</a:t>
          </a:r>
          <a:endParaRPr lang="ru-RU" sz="1400" b="1" dirty="0">
            <a:solidFill>
              <a:schemeClr val="tx1"/>
            </a:solidFill>
          </a:endParaRPr>
        </a:p>
      </dgm:t>
    </dgm:pt>
    <dgm:pt modelId="{0CE3DC09-0144-476F-B51C-E8732FAD21D6}" type="parTrans" cxnId="{C740ADA3-8CDE-4809-8996-550190F51DB8}">
      <dgm:prSet/>
      <dgm:spPr/>
      <dgm:t>
        <a:bodyPr/>
        <a:lstStyle/>
        <a:p>
          <a:endParaRPr lang="ru-RU"/>
        </a:p>
      </dgm:t>
    </dgm:pt>
    <dgm:pt modelId="{26B3D32A-288D-47F9-B8CA-065447FF3F87}" type="sibTrans" cxnId="{C740ADA3-8CDE-4809-8996-550190F51DB8}">
      <dgm:prSet/>
      <dgm:spPr/>
      <dgm:t>
        <a:bodyPr/>
        <a:lstStyle/>
        <a:p>
          <a:endParaRPr lang="ru-RU"/>
        </a:p>
      </dgm:t>
    </dgm:pt>
    <dgm:pt modelId="{DD9B07B6-D80D-4E18-855D-AE489B0FAEE3}">
      <dgm:prSet phldrT="[Текст]" custT="1"/>
      <dgm:spPr/>
      <dgm:t>
        <a:bodyPr/>
        <a:lstStyle/>
        <a:p>
          <a:r>
            <a:rPr lang="ru-RU" sz="1400" b="1" dirty="0" smtClean="0"/>
            <a:t>Неприменение мер ответственности по контракту (договору) (отсутствуют взыскания неустойки (пени, штрафы) с недобросовестного поставщика (подрядчика, исполнителя)</a:t>
          </a:r>
          <a:endParaRPr lang="ru-RU" sz="1400" b="1" dirty="0"/>
        </a:p>
      </dgm:t>
    </dgm:pt>
    <dgm:pt modelId="{DF5EC1DB-234C-4EDE-897C-2F5762628B7E}" type="parTrans" cxnId="{C01FB5F8-8449-48E1-94AE-35CF50E2D85F}">
      <dgm:prSet/>
      <dgm:spPr/>
      <dgm:t>
        <a:bodyPr/>
        <a:lstStyle/>
        <a:p>
          <a:endParaRPr lang="ru-RU"/>
        </a:p>
      </dgm:t>
    </dgm:pt>
    <dgm:pt modelId="{9DF675A1-3042-4E4F-8B99-A9F9AFBD9660}" type="sibTrans" cxnId="{C01FB5F8-8449-48E1-94AE-35CF50E2D85F}">
      <dgm:prSet/>
      <dgm:spPr/>
      <dgm:t>
        <a:bodyPr/>
        <a:lstStyle/>
        <a:p>
          <a:endParaRPr lang="ru-RU"/>
        </a:p>
      </dgm:t>
    </dgm:pt>
    <dgm:pt modelId="{683EFE09-F65A-48BC-84EE-30825EB4112F}">
      <dgm:prSet phldrT="[Текст]" custT="1"/>
      <dgm:spPr/>
      <dgm:t>
        <a:bodyPr/>
        <a:lstStyle/>
        <a:p>
          <a:r>
            <a:rPr lang="ru-RU" sz="1400" b="1" dirty="0" smtClean="0"/>
            <a:t>Отсутствие экспертизы результатов, предусмотренных контрактом (договором), и отчета о результатах отдельного этапа исполнения контракта (договора), о поставленном товаре, выполненной работе или об оказанной услуге</a:t>
          </a:r>
          <a:endParaRPr lang="ru-RU" sz="1400" b="1" dirty="0"/>
        </a:p>
      </dgm:t>
    </dgm:pt>
    <dgm:pt modelId="{988E0CF7-166F-4FF1-954F-E227910375E9}" type="parTrans" cxnId="{1B1C6394-54CD-4786-B860-CD6E697BD58D}">
      <dgm:prSet/>
      <dgm:spPr/>
      <dgm:t>
        <a:bodyPr/>
        <a:lstStyle/>
        <a:p>
          <a:endParaRPr lang="ru-RU"/>
        </a:p>
      </dgm:t>
    </dgm:pt>
    <dgm:pt modelId="{02C3ECD5-CE0F-4B6C-BEF3-53242CA4BB90}" type="sibTrans" cxnId="{1B1C6394-54CD-4786-B860-CD6E697BD58D}">
      <dgm:prSet/>
      <dgm:spPr/>
      <dgm:t>
        <a:bodyPr/>
        <a:lstStyle/>
        <a:p>
          <a:endParaRPr lang="ru-RU"/>
        </a:p>
      </dgm:t>
    </dgm:pt>
    <dgm:pt modelId="{EA4998A6-AE2B-4F86-8DB9-93DA7F978172}">
      <dgm:prSet custT="1"/>
      <dgm:spPr/>
      <dgm:t>
        <a:bodyPr/>
        <a:lstStyle/>
        <a:p>
          <a:r>
            <a:rPr lang="ru-RU" sz="1400" b="1" dirty="0" smtClean="0"/>
            <a:t>Неиспользование мер обеспечения исполнения обязательств (с недобросовестного поставщика (подрядчика, исполнителя) не удержаны обеспечение заявки, обеспечение исполнения контракта (договора)</a:t>
          </a:r>
          <a:endParaRPr lang="ru-RU" sz="1400" b="1" dirty="0"/>
        </a:p>
      </dgm:t>
    </dgm:pt>
    <dgm:pt modelId="{3472245C-1427-4641-94C7-98AEEFEA9186}" type="parTrans" cxnId="{0B77C9A0-43A9-4F8F-A1FF-6C3E6BD49528}">
      <dgm:prSet/>
      <dgm:spPr/>
      <dgm:t>
        <a:bodyPr/>
        <a:lstStyle/>
        <a:p>
          <a:endParaRPr lang="ru-RU"/>
        </a:p>
      </dgm:t>
    </dgm:pt>
    <dgm:pt modelId="{B23514A2-9335-4DB2-ADF8-62B71BBDA319}" type="sibTrans" cxnId="{0B77C9A0-43A9-4F8F-A1FF-6C3E6BD49528}">
      <dgm:prSet/>
      <dgm:spPr/>
      <dgm:t>
        <a:bodyPr/>
        <a:lstStyle/>
        <a:p>
          <a:endParaRPr lang="ru-RU"/>
        </a:p>
      </dgm:t>
    </dgm:pt>
    <dgm:pt modelId="{8A7D5C27-F17C-4DB5-9283-664986E59D1A}">
      <dgm:prSet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223-ФЗ</a:t>
          </a:r>
          <a:endParaRPr lang="ru-RU" sz="1400" b="1" dirty="0">
            <a:solidFill>
              <a:schemeClr val="tx1"/>
            </a:solidFill>
          </a:endParaRPr>
        </a:p>
      </dgm:t>
    </dgm:pt>
    <dgm:pt modelId="{CEE35D6A-70E1-4AF6-A17D-E04925E56048}" type="parTrans" cxnId="{C4A59863-75CB-4EC8-8A49-7673C54EBD3C}">
      <dgm:prSet/>
      <dgm:spPr/>
      <dgm:t>
        <a:bodyPr/>
        <a:lstStyle/>
        <a:p>
          <a:endParaRPr lang="ru-RU"/>
        </a:p>
      </dgm:t>
    </dgm:pt>
    <dgm:pt modelId="{516D70FD-3573-49B0-AEAC-FAF59B3574FA}" type="sibTrans" cxnId="{C4A59863-75CB-4EC8-8A49-7673C54EBD3C}">
      <dgm:prSet/>
      <dgm:spPr/>
      <dgm:t>
        <a:bodyPr/>
        <a:lstStyle/>
        <a:p>
          <a:endParaRPr lang="ru-RU"/>
        </a:p>
      </dgm:t>
    </dgm:pt>
    <dgm:pt modelId="{4C0A660F-442B-4990-8A08-D3A4E59B08F5}">
      <dgm:prSet custT="1"/>
      <dgm:spPr/>
      <dgm:t>
        <a:bodyPr/>
        <a:lstStyle/>
        <a:p>
          <a:r>
            <a:rPr lang="ru-RU" sz="1400" b="1" dirty="0" smtClean="0"/>
            <a:t>Несоблюдение принципов и основных положений о закупке</a:t>
          </a:r>
          <a:endParaRPr lang="ru-RU" sz="1400" b="1" dirty="0"/>
        </a:p>
      </dgm:t>
    </dgm:pt>
    <dgm:pt modelId="{50985F08-D966-48C8-B0A1-C5E1C8EFAB75}" type="parTrans" cxnId="{D5B1C021-2EF2-4151-AC0D-AB9DA1864C52}">
      <dgm:prSet/>
      <dgm:spPr/>
      <dgm:t>
        <a:bodyPr/>
        <a:lstStyle/>
        <a:p>
          <a:endParaRPr lang="ru-RU"/>
        </a:p>
      </dgm:t>
    </dgm:pt>
    <dgm:pt modelId="{C41813C1-223D-4AE7-B9E4-AF5A0D7421F0}" type="sibTrans" cxnId="{D5B1C021-2EF2-4151-AC0D-AB9DA1864C52}">
      <dgm:prSet/>
      <dgm:spPr/>
      <dgm:t>
        <a:bodyPr/>
        <a:lstStyle/>
        <a:p>
          <a:endParaRPr lang="ru-RU"/>
        </a:p>
      </dgm:t>
    </dgm:pt>
    <dgm:pt modelId="{17022042-0FAD-4596-A671-E117FBEC303D}" type="pres">
      <dgm:prSet presAssocID="{C64A5528-FA62-4FBE-9295-FED06D477A2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1B414CE-16AB-4E26-9622-83D52D178D8C}" type="pres">
      <dgm:prSet presAssocID="{448CC645-6018-47D2-BCE1-A032B51962AD}" presName="composite" presStyleCnt="0"/>
      <dgm:spPr/>
    </dgm:pt>
    <dgm:pt modelId="{86E37822-1640-4A8D-9494-0AD4082B4154}" type="pres">
      <dgm:prSet presAssocID="{448CC645-6018-47D2-BCE1-A032B51962AD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023DD5-83A7-43F3-9D3F-0E6FBA0367C0}" type="pres">
      <dgm:prSet presAssocID="{448CC645-6018-47D2-BCE1-A032B51962AD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C0827C-B984-4DC1-A393-7787B47291AB}" type="pres">
      <dgm:prSet presAssocID="{AC4C4DF2-EAE1-4F10-B6A0-C7DBC18AD271}" presName="sp" presStyleCnt="0"/>
      <dgm:spPr/>
    </dgm:pt>
    <dgm:pt modelId="{0C067508-94BC-480F-85D5-4195320EC30D}" type="pres">
      <dgm:prSet presAssocID="{078C860D-EE53-4934-9DD2-05C527EF0E21}" presName="composite" presStyleCnt="0"/>
      <dgm:spPr/>
    </dgm:pt>
    <dgm:pt modelId="{B7316929-7624-4C01-9B19-39E9D1CCD19A}" type="pres">
      <dgm:prSet presAssocID="{078C860D-EE53-4934-9DD2-05C527EF0E21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72F35A-FCBE-4E07-91C7-0127834E896F}" type="pres">
      <dgm:prSet presAssocID="{078C860D-EE53-4934-9DD2-05C527EF0E21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D1A1BF-CC19-4A2E-A2A8-DED8CAAB86BB}" type="pres">
      <dgm:prSet presAssocID="{BD126828-5AB6-4738-92C5-D92C0CD14EA5}" presName="sp" presStyleCnt="0"/>
      <dgm:spPr/>
    </dgm:pt>
    <dgm:pt modelId="{05E22F5F-1EB2-4E2A-BC98-D3AE24756B6F}" type="pres">
      <dgm:prSet presAssocID="{C953F3A8-0928-4B95-AC79-A5C3ABB5CA09}" presName="composite" presStyleCnt="0"/>
      <dgm:spPr/>
    </dgm:pt>
    <dgm:pt modelId="{08FE9CF4-21EC-4634-9086-65CAF2F7E54B}" type="pres">
      <dgm:prSet presAssocID="{C953F3A8-0928-4B95-AC79-A5C3ABB5CA09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84DAA4-48BE-4232-B087-B1ADE94C9D1B}" type="pres">
      <dgm:prSet presAssocID="{C953F3A8-0928-4B95-AC79-A5C3ABB5CA09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1337AA-DE92-4B5A-8F30-10696D3B8A96}" type="pres">
      <dgm:prSet presAssocID="{26B3D32A-288D-47F9-B8CA-065447FF3F87}" presName="sp" presStyleCnt="0"/>
      <dgm:spPr/>
    </dgm:pt>
    <dgm:pt modelId="{D3E2C850-FE8E-4FB4-AC30-B0460455F3EB}" type="pres">
      <dgm:prSet presAssocID="{8A7D5C27-F17C-4DB5-9283-664986E59D1A}" presName="composite" presStyleCnt="0"/>
      <dgm:spPr/>
    </dgm:pt>
    <dgm:pt modelId="{DEF34326-922E-48F0-B704-9524D1EDE4F6}" type="pres">
      <dgm:prSet presAssocID="{8A7D5C27-F17C-4DB5-9283-664986E59D1A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879B50-2216-4131-9EEC-0FDAA750F5F6}" type="pres">
      <dgm:prSet presAssocID="{8A7D5C27-F17C-4DB5-9283-664986E59D1A}" presName="descendantText" presStyleLbl="alignAcc1" presStyleIdx="3" presStyleCnt="4" custLinFactNeighborX="823" custLinFactNeighborY="21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C97D4D7-1696-41DE-A862-DB8DDB0661B8}" type="presOf" srcId="{C64A5528-FA62-4FBE-9295-FED06D477A29}" destId="{17022042-0FAD-4596-A671-E117FBEC303D}" srcOrd="0" destOrd="0" presId="urn:microsoft.com/office/officeart/2005/8/layout/chevron2"/>
    <dgm:cxn modelId="{05AE52F2-2084-42CE-95B6-61D943CAF0CD}" type="presOf" srcId="{448CC645-6018-47D2-BCE1-A032B51962AD}" destId="{86E37822-1640-4A8D-9494-0AD4082B4154}" srcOrd="0" destOrd="0" presId="urn:microsoft.com/office/officeart/2005/8/layout/chevron2"/>
    <dgm:cxn modelId="{18A1C6A3-357B-49B3-8C5A-8C4EA4786443}" type="presOf" srcId="{EA4998A6-AE2B-4F86-8DB9-93DA7F978172}" destId="{5E84DAA4-48BE-4232-B087-B1ADE94C9D1B}" srcOrd="0" destOrd="1" presId="urn:microsoft.com/office/officeart/2005/8/layout/chevron2"/>
    <dgm:cxn modelId="{88C6EA26-190E-4AF3-84A5-86209EDCF9D4}" type="presOf" srcId="{4C0A660F-442B-4990-8A08-D3A4E59B08F5}" destId="{3F879B50-2216-4131-9EEC-0FDAA750F5F6}" srcOrd="0" destOrd="0" presId="urn:microsoft.com/office/officeart/2005/8/layout/chevron2"/>
    <dgm:cxn modelId="{C4A59863-75CB-4EC8-8A49-7673C54EBD3C}" srcId="{C64A5528-FA62-4FBE-9295-FED06D477A29}" destId="{8A7D5C27-F17C-4DB5-9283-664986E59D1A}" srcOrd="3" destOrd="0" parTransId="{CEE35D6A-70E1-4AF6-A17D-E04925E56048}" sibTransId="{516D70FD-3573-49B0-AEAC-FAF59B3574FA}"/>
    <dgm:cxn modelId="{16D3B150-7520-4E8C-BA7E-5E2B544E1333}" type="presOf" srcId="{078C860D-EE53-4934-9DD2-05C527EF0E21}" destId="{B7316929-7624-4C01-9B19-39E9D1CCD19A}" srcOrd="0" destOrd="0" presId="urn:microsoft.com/office/officeart/2005/8/layout/chevron2"/>
    <dgm:cxn modelId="{366F9902-CAFE-4C9E-87D8-E847E916250F}" srcId="{448CC645-6018-47D2-BCE1-A032B51962AD}" destId="{C70EC9DF-8EA1-4269-8C4A-2868FC4EC6A4}" srcOrd="0" destOrd="0" parTransId="{70BE262B-3EED-4DFD-8F62-6FA7FFC86B01}" sibTransId="{383A2A49-D952-43DE-9785-50AEBBF2DD4D}"/>
    <dgm:cxn modelId="{0B77C9A0-43A9-4F8F-A1FF-6C3E6BD49528}" srcId="{C953F3A8-0928-4B95-AC79-A5C3ABB5CA09}" destId="{EA4998A6-AE2B-4F86-8DB9-93DA7F978172}" srcOrd="1" destOrd="0" parTransId="{3472245C-1427-4641-94C7-98AEEFEA9186}" sibTransId="{B23514A2-9335-4DB2-ADF8-62B71BBDA319}"/>
    <dgm:cxn modelId="{1B1C6394-54CD-4786-B860-CD6E697BD58D}" srcId="{078C860D-EE53-4934-9DD2-05C527EF0E21}" destId="{683EFE09-F65A-48BC-84EE-30825EB4112F}" srcOrd="1" destOrd="0" parTransId="{988E0CF7-166F-4FF1-954F-E227910375E9}" sibTransId="{02C3ECD5-CE0F-4B6C-BEF3-53242CA4BB90}"/>
    <dgm:cxn modelId="{D792E2EA-60B4-439E-B658-C6CF5BBB1433}" type="presOf" srcId="{C953F3A8-0928-4B95-AC79-A5C3ABB5CA09}" destId="{08FE9CF4-21EC-4634-9086-65CAF2F7E54B}" srcOrd="0" destOrd="0" presId="urn:microsoft.com/office/officeart/2005/8/layout/chevron2"/>
    <dgm:cxn modelId="{C01FB5F8-8449-48E1-94AE-35CF50E2D85F}" srcId="{C953F3A8-0928-4B95-AC79-A5C3ABB5CA09}" destId="{DD9B07B6-D80D-4E18-855D-AE489B0FAEE3}" srcOrd="0" destOrd="0" parTransId="{DF5EC1DB-234C-4EDE-897C-2F5762628B7E}" sibTransId="{9DF675A1-3042-4E4F-8B99-A9F9AFBD9660}"/>
    <dgm:cxn modelId="{11AA70DC-D328-4DA5-9232-4D07975BFCCC}" type="presOf" srcId="{5248BB60-F1BC-4247-AD69-B0C7F3DC64F2}" destId="{2E023DD5-83A7-43F3-9D3F-0E6FBA0367C0}" srcOrd="0" destOrd="1" presId="urn:microsoft.com/office/officeart/2005/8/layout/chevron2"/>
    <dgm:cxn modelId="{3E4D3BF6-2844-42CB-806F-14FBA5478D43}" type="presOf" srcId="{C70EC9DF-8EA1-4269-8C4A-2868FC4EC6A4}" destId="{2E023DD5-83A7-43F3-9D3F-0E6FBA0367C0}" srcOrd="0" destOrd="0" presId="urn:microsoft.com/office/officeart/2005/8/layout/chevron2"/>
    <dgm:cxn modelId="{FA43A71D-FD86-48B1-AED9-EC6B5DACD0EE}" type="presOf" srcId="{8A7D5C27-F17C-4DB5-9283-664986E59D1A}" destId="{DEF34326-922E-48F0-B704-9524D1EDE4F6}" srcOrd="0" destOrd="0" presId="urn:microsoft.com/office/officeart/2005/8/layout/chevron2"/>
    <dgm:cxn modelId="{3C8F46A2-DB8F-45D0-A25A-4A90A0727F9D}" type="presOf" srcId="{68468A15-8CC5-4D74-AC88-52F0E1A416F8}" destId="{3372F35A-FCBE-4E07-91C7-0127834E896F}" srcOrd="0" destOrd="0" presId="urn:microsoft.com/office/officeart/2005/8/layout/chevron2"/>
    <dgm:cxn modelId="{49442648-D932-4276-858C-82F60DA519E4}" srcId="{448CC645-6018-47D2-BCE1-A032B51962AD}" destId="{5248BB60-F1BC-4247-AD69-B0C7F3DC64F2}" srcOrd="1" destOrd="0" parTransId="{A0499E40-214C-48CD-9F39-ADB645B0A7AA}" sibTransId="{4B176BF7-69BB-4163-B5CF-40BC34CF981C}"/>
    <dgm:cxn modelId="{C740ADA3-8CDE-4809-8996-550190F51DB8}" srcId="{C64A5528-FA62-4FBE-9295-FED06D477A29}" destId="{C953F3A8-0928-4B95-AC79-A5C3ABB5CA09}" srcOrd="2" destOrd="0" parTransId="{0CE3DC09-0144-476F-B51C-E8732FAD21D6}" sibTransId="{26B3D32A-288D-47F9-B8CA-065447FF3F87}"/>
    <dgm:cxn modelId="{D5B1C021-2EF2-4151-AC0D-AB9DA1864C52}" srcId="{8A7D5C27-F17C-4DB5-9283-664986E59D1A}" destId="{4C0A660F-442B-4990-8A08-D3A4E59B08F5}" srcOrd="0" destOrd="0" parTransId="{50985F08-D966-48C8-B0A1-C5E1C8EFAB75}" sibTransId="{C41813C1-223D-4AE7-B9E4-AF5A0D7421F0}"/>
    <dgm:cxn modelId="{15F933CE-311E-49A7-96BA-1E8B303BC48F}" srcId="{C64A5528-FA62-4FBE-9295-FED06D477A29}" destId="{448CC645-6018-47D2-BCE1-A032B51962AD}" srcOrd="0" destOrd="0" parTransId="{35FCAA39-5295-4D45-9E2F-ED468F4456C0}" sibTransId="{AC4C4DF2-EAE1-4F10-B6A0-C7DBC18AD271}"/>
    <dgm:cxn modelId="{76850092-F716-4413-AE57-55BC543D4FB2}" srcId="{C64A5528-FA62-4FBE-9295-FED06D477A29}" destId="{078C860D-EE53-4934-9DD2-05C527EF0E21}" srcOrd="1" destOrd="0" parTransId="{58EF16C1-7F97-4E6C-9A76-21CF6A1302D2}" sibTransId="{BD126828-5AB6-4738-92C5-D92C0CD14EA5}"/>
    <dgm:cxn modelId="{1C3E4698-CC8A-435C-9172-75BD5C5C9763}" type="presOf" srcId="{DD9B07B6-D80D-4E18-855D-AE489B0FAEE3}" destId="{5E84DAA4-48BE-4232-B087-B1ADE94C9D1B}" srcOrd="0" destOrd="0" presId="urn:microsoft.com/office/officeart/2005/8/layout/chevron2"/>
    <dgm:cxn modelId="{59194CCC-99EF-4E5B-9FC7-3B7D032DF984}" srcId="{078C860D-EE53-4934-9DD2-05C527EF0E21}" destId="{68468A15-8CC5-4D74-AC88-52F0E1A416F8}" srcOrd="0" destOrd="0" parTransId="{74726AA1-94CC-4DF5-9DAB-AF7BBD844C0E}" sibTransId="{6C38D9AC-8EFE-4147-A259-A871FD06889D}"/>
    <dgm:cxn modelId="{D8459777-E428-44F8-87BE-C532B4A780C9}" type="presOf" srcId="{683EFE09-F65A-48BC-84EE-30825EB4112F}" destId="{3372F35A-FCBE-4E07-91C7-0127834E896F}" srcOrd="0" destOrd="1" presId="urn:microsoft.com/office/officeart/2005/8/layout/chevron2"/>
    <dgm:cxn modelId="{EFE100A0-4BCD-4FF8-926E-D9C1C32F637A}" type="presParOf" srcId="{17022042-0FAD-4596-A671-E117FBEC303D}" destId="{C1B414CE-16AB-4E26-9622-83D52D178D8C}" srcOrd="0" destOrd="0" presId="urn:microsoft.com/office/officeart/2005/8/layout/chevron2"/>
    <dgm:cxn modelId="{691C349C-4091-4669-AAB2-4AED2C88D0BC}" type="presParOf" srcId="{C1B414CE-16AB-4E26-9622-83D52D178D8C}" destId="{86E37822-1640-4A8D-9494-0AD4082B4154}" srcOrd="0" destOrd="0" presId="urn:microsoft.com/office/officeart/2005/8/layout/chevron2"/>
    <dgm:cxn modelId="{C988EB8C-9C23-4D97-8E7B-FCC290F01278}" type="presParOf" srcId="{C1B414CE-16AB-4E26-9622-83D52D178D8C}" destId="{2E023DD5-83A7-43F3-9D3F-0E6FBA0367C0}" srcOrd="1" destOrd="0" presId="urn:microsoft.com/office/officeart/2005/8/layout/chevron2"/>
    <dgm:cxn modelId="{F1650D52-2AE9-4EAD-B7F5-4017AB4BC55B}" type="presParOf" srcId="{17022042-0FAD-4596-A671-E117FBEC303D}" destId="{14C0827C-B984-4DC1-A393-7787B47291AB}" srcOrd="1" destOrd="0" presId="urn:microsoft.com/office/officeart/2005/8/layout/chevron2"/>
    <dgm:cxn modelId="{FE36D07D-625A-41FA-AFAF-FF3FBE95D8DB}" type="presParOf" srcId="{17022042-0FAD-4596-A671-E117FBEC303D}" destId="{0C067508-94BC-480F-85D5-4195320EC30D}" srcOrd="2" destOrd="0" presId="urn:microsoft.com/office/officeart/2005/8/layout/chevron2"/>
    <dgm:cxn modelId="{67CE5D46-0469-480F-8E6C-A354DC654417}" type="presParOf" srcId="{0C067508-94BC-480F-85D5-4195320EC30D}" destId="{B7316929-7624-4C01-9B19-39E9D1CCD19A}" srcOrd="0" destOrd="0" presId="urn:microsoft.com/office/officeart/2005/8/layout/chevron2"/>
    <dgm:cxn modelId="{29A4DCA5-DD4A-40C3-A819-74EEB307FE88}" type="presParOf" srcId="{0C067508-94BC-480F-85D5-4195320EC30D}" destId="{3372F35A-FCBE-4E07-91C7-0127834E896F}" srcOrd="1" destOrd="0" presId="urn:microsoft.com/office/officeart/2005/8/layout/chevron2"/>
    <dgm:cxn modelId="{12F74C53-7576-4E44-8EC5-65394F52A0DB}" type="presParOf" srcId="{17022042-0FAD-4596-A671-E117FBEC303D}" destId="{AED1A1BF-CC19-4A2E-A2A8-DED8CAAB86BB}" srcOrd="3" destOrd="0" presId="urn:microsoft.com/office/officeart/2005/8/layout/chevron2"/>
    <dgm:cxn modelId="{ED92E716-E6C0-43F8-8C48-95E9F6658F49}" type="presParOf" srcId="{17022042-0FAD-4596-A671-E117FBEC303D}" destId="{05E22F5F-1EB2-4E2A-BC98-D3AE24756B6F}" srcOrd="4" destOrd="0" presId="urn:microsoft.com/office/officeart/2005/8/layout/chevron2"/>
    <dgm:cxn modelId="{1CFD7ECA-D054-439B-9E8A-62FE2556E244}" type="presParOf" srcId="{05E22F5F-1EB2-4E2A-BC98-D3AE24756B6F}" destId="{08FE9CF4-21EC-4634-9086-65CAF2F7E54B}" srcOrd="0" destOrd="0" presId="urn:microsoft.com/office/officeart/2005/8/layout/chevron2"/>
    <dgm:cxn modelId="{46DDEC8A-7CE5-4AC2-B53F-7BB52CAED468}" type="presParOf" srcId="{05E22F5F-1EB2-4E2A-BC98-D3AE24756B6F}" destId="{5E84DAA4-48BE-4232-B087-B1ADE94C9D1B}" srcOrd="1" destOrd="0" presId="urn:microsoft.com/office/officeart/2005/8/layout/chevron2"/>
    <dgm:cxn modelId="{D6964F21-E73D-44FD-901D-826F8921B929}" type="presParOf" srcId="{17022042-0FAD-4596-A671-E117FBEC303D}" destId="{F71337AA-DE92-4B5A-8F30-10696D3B8A96}" srcOrd="5" destOrd="0" presId="urn:microsoft.com/office/officeart/2005/8/layout/chevron2"/>
    <dgm:cxn modelId="{C295FB54-4E56-4213-BE5B-F40295BBA77E}" type="presParOf" srcId="{17022042-0FAD-4596-A671-E117FBEC303D}" destId="{D3E2C850-FE8E-4FB4-AC30-B0460455F3EB}" srcOrd="6" destOrd="0" presId="urn:microsoft.com/office/officeart/2005/8/layout/chevron2"/>
    <dgm:cxn modelId="{093443BA-3557-4703-83B7-1835F9928AC3}" type="presParOf" srcId="{D3E2C850-FE8E-4FB4-AC30-B0460455F3EB}" destId="{DEF34326-922E-48F0-B704-9524D1EDE4F6}" srcOrd="0" destOrd="0" presId="urn:microsoft.com/office/officeart/2005/8/layout/chevron2"/>
    <dgm:cxn modelId="{D9F0D1F6-A155-405C-B437-02861B2D771B}" type="presParOf" srcId="{D3E2C850-FE8E-4FB4-AC30-B0460455F3EB}" destId="{3F879B50-2216-4131-9EEC-0FDAA750F5F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11DECD2-9BE8-4819-83B2-068934C96098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BE449F2-8427-42D0-B50A-CB9A9EA14082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БК РФ</a:t>
          </a:r>
          <a:endParaRPr lang="ru-RU" sz="1400" b="1" dirty="0">
            <a:solidFill>
              <a:schemeClr val="tx1"/>
            </a:solidFill>
          </a:endParaRPr>
        </a:p>
      </dgm:t>
    </dgm:pt>
    <dgm:pt modelId="{D88133BB-FCFB-473A-8703-C4F837301325}" type="parTrans" cxnId="{2B7D8573-52E0-47F8-A435-8EB3FDC4CFB8}">
      <dgm:prSet/>
      <dgm:spPr/>
      <dgm:t>
        <a:bodyPr/>
        <a:lstStyle/>
        <a:p>
          <a:endParaRPr lang="ru-RU"/>
        </a:p>
      </dgm:t>
    </dgm:pt>
    <dgm:pt modelId="{1B8C32BA-A3EB-4C57-8590-27B1681CA861}" type="sibTrans" cxnId="{2B7D8573-52E0-47F8-A435-8EB3FDC4CFB8}">
      <dgm:prSet/>
      <dgm:spPr/>
      <dgm:t>
        <a:bodyPr/>
        <a:lstStyle/>
        <a:p>
          <a:endParaRPr lang="ru-RU"/>
        </a:p>
      </dgm:t>
    </dgm:pt>
    <dgm:pt modelId="{949ECE00-81F3-4076-995F-85B4F30FCB31}">
      <dgm:prSet phldrT="[Текст]" custT="1"/>
      <dgm:spPr/>
      <dgm:t>
        <a:bodyPr/>
        <a:lstStyle/>
        <a:p>
          <a:r>
            <a:rPr lang="ru-RU" sz="1400" b="1" dirty="0" smtClean="0"/>
            <a:t>Принятие бюджетных обязательств в размерах, превышающих утвержденные бюджетные ассигнования и (или) лимиты бюджетных обязательств (ст. 15.15.10 КоАП)</a:t>
          </a:r>
          <a:endParaRPr lang="ru-RU" sz="1400" b="1" dirty="0"/>
        </a:p>
      </dgm:t>
    </dgm:pt>
    <dgm:pt modelId="{585A2322-E02E-40A8-9C3D-CAD382EE5A7F}" type="parTrans" cxnId="{60D2D529-85D8-4207-9F45-48DA9B00E64C}">
      <dgm:prSet/>
      <dgm:spPr/>
      <dgm:t>
        <a:bodyPr/>
        <a:lstStyle/>
        <a:p>
          <a:endParaRPr lang="ru-RU"/>
        </a:p>
      </dgm:t>
    </dgm:pt>
    <dgm:pt modelId="{CA166C0F-62B3-4C80-9606-0DFF1828C7D7}" type="sibTrans" cxnId="{60D2D529-85D8-4207-9F45-48DA9B00E64C}">
      <dgm:prSet/>
      <dgm:spPr/>
      <dgm:t>
        <a:bodyPr/>
        <a:lstStyle/>
        <a:p>
          <a:endParaRPr lang="ru-RU"/>
        </a:p>
      </dgm:t>
    </dgm:pt>
    <dgm:pt modelId="{197DF1B9-8A7D-4E0B-874B-D8FB3BF5CE31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БК РФ</a:t>
          </a:r>
          <a:endParaRPr lang="ru-RU" sz="1400" b="1" dirty="0">
            <a:solidFill>
              <a:schemeClr val="tx1"/>
            </a:solidFill>
          </a:endParaRPr>
        </a:p>
      </dgm:t>
    </dgm:pt>
    <dgm:pt modelId="{DDBB8513-83FC-481B-BB2D-6143BAAE9D8D}" type="parTrans" cxnId="{10BAA2E4-EF93-4001-8472-E63160A19134}">
      <dgm:prSet/>
      <dgm:spPr/>
      <dgm:t>
        <a:bodyPr/>
        <a:lstStyle/>
        <a:p>
          <a:endParaRPr lang="ru-RU"/>
        </a:p>
      </dgm:t>
    </dgm:pt>
    <dgm:pt modelId="{7B775FDA-A14F-4BB6-B81C-228274AED7C3}" type="sibTrans" cxnId="{10BAA2E4-EF93-4001-8472-E63160A19134}">
      <dgm:prSet/>
      <dgm:spPr/>
      <dgm:t>
        <a:bodyPr/>
        <a:lstStyle/>
        <a:p>
          <a:endParaRPr lang="ru-RU"/>
        </a:p>
      </dgm:t>
    </dgm:pt>
    <dgm:pt modelId="{1DAB35ED-B6AD-4EFA-9850-A23BDA2B397A}">
      <dgm:prSet phldrT="[Текст]"/>
      <dgm:spPr/>
      <dgm:t>
        <a:bodyPr/>
        <a:lstStyle/>
        <a:p>
          <a:endParaRPr lang="ru-RU" sz="1400" dirty="0"/>
        </a:p>
      </dgm:t>
    </dgm:pt>
    <dgm:pt modelId="{2108AF78-4980-41C7-9BA4-A4840D939A6D}" type="parTrans" cxnId="{BAD224FD-1632-469A-AAFE-646D9520AF3A}">
      <dgm:prSet/>
      <dgm:spPr/>
      <dgm:t>
        <a:bodyPr/>
        <a:lstStyle/>
        <a:p>
          <a:endParaRPr lang="ru-RU"/>
        </a:p>
      </dgm:t>
    </dgm:pt>
    <dgm:pt modelId="{90732C84-83AE-4C00-849C-D79AF8F811CB}" type="sibTrans" cxnId="{BAD224FD-1632-469A-AAFE-646D9520AF3A}">
      <dgm:prSet/>
      <dgm:spPr/>
      <dgm:t>
        <a:bodyPr/>
        <a:lstStyle/>
        <a:p>
          <a:endParaRPr lang="ru-RU"/>
        </a:p>
      </dgm:t>
    </dgm:pt>
    <dgm:pt modelId="{649CD610-5E37-4B1E-8F55-E7DFA4114B9A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Закон о бухгалтерском учете</a:t>
          </a:r>
          <a:endParaRPr lang="ru-RU" sz="1400" b="1" dirty="0">
            <a:solidFill>
              <a:schemeClr val="tx1"/>
            </a:solidFill>
          </a:endParaRPr>
        </a:p>
      </dgm:t>
    </dgm:pt>
    <dgm:pt modelId="{1EF5EBAD-8C65-4DBF-BFC0-68A46798739C}" type="parTrans" cxnId="{63970F3B-3092-4C62-A3BF-3B6098607A17}">
      <dgm:prSet/>
      <dgm:spPr/>
      <dgm:t>
        <a:bodyPr/>
        <a:lstStyle/>
        <a:p>
          <a:endParaRPr lang="ru-RU"/>
        </a:p>
      </dgm:t>
    </dgm:pt>
    <dgm:pt modelId="{1A46E257-7506-43E4-9D18-50D6F6507BD5}" type="sibTrans" cxnId="{63970F3B-3092-4C62-A3BF-3B6098607A17}">
      <dgm:prSet/>
      <dgm:spPr/>
      <dgm:t>
        <a:bodyPr/>
        <a:lstStyle/>
        <a:p>
          <a:endParaRPr lang="ru-RU"/>
        </a:p>
      </dgm:t>
    </dgm:pt>
    <dgm:pt modelId="{501F02EE-BB64-456A-B46D-482DD7BE2034}">
      <dgm:prSet phldrT="[Текст]"/>
      <dgm:spPr/>
      <dgm:t>
        <a:bodyPr/>
        <a:lstStyle/>
        <a:p>
          <a:endParaRPr lang="ru-RU" sz="1400" dirty="0"/>
        </a:p>
      </dgm:t>
    </dgm:pt>
    <dgm:pt modelId="{DCE1025E-7FB7-40B1-ADC0-11BA22023534}" type="parTrans" cxnId="{2873B8AE-594F-4CFC-98F8-80624A6667DE}">
      <dgm:prSet/>
      <dgm:spPr/>
      <dgm:t>
        <a:bodyPr/>
        <a:lstStyle/>
        <a:p>
          <a:endParaRPr lang="ru-RU"/>
        </a:p>
      </dgm:t>
    </dgm:pt>
    <dgm:pt modelId="{F2256CBD-5785-454D-A2C7-54CAECDC3522}" type="sibTrans" cxnId="{2873B8AE-594F-4CFC-98F8-80624A6667DE}">
      <dgm:prSet/>
      <dgm:spPr/>
      <dgm:t>
        <a:bodyPr/>
        <a:lstStyle/>
        <a:p>
          <a:endParaRPr lang="ru-RU"/>
        </a:p>
      </dgm:t>
    </dgm:pt>
    <dgm:pt modelId="{069B841C-26F0-4FD1-B426-B208654DA048}">
      <dgm:prSet phldrT="[Текст]" custT="1"/>
      <dgm:spPr/>
      <dgm:t>
        <a:bodyPr/>
        <a:lstStyle/>
        <a:p>
          <a:r>
            <a:rPr lang="ru-RU" sz="1400" b="1" dirty="0" smtClean="0"/>
            <a:t>Нарушение порядка и условий предоставления межбюджетных субсидий (ст. 15.15.3 КоАП)</a:t>
          </a:r>
          <a:endParaRPr lang="ru-RU" sz="1400" b="1" dirty="0"/>
        </a:p>
      </dgm:t>
    </dgm:pt>
    <dgm:pt modelId="{22C38170-5EC8-442E-9A40-A595D31B3B50}" type="parTrans" cxnId="{E928316D-C79B-430C-BCF4-78DC20AF0559}">
      <dgm:prSet/>
      <dgm:spPr/>
      <dgm:t>
        <a:bodyPr/>
        <a:lstStyle/>
        <a:p>
          <a:endParaRPr lang="ru-RU"/>
        </a:p>
      </dgm:t>
    </dgm:pt>
    <dgm:pt modelId="{781D8E31-DD41-4D09-9F3A-4DCA436311F3}" type="sibTrans" cxnId="{E928316D-C79B-430C-BCF4-78DC20AF0559}">
      <dgm:prSet/>
      <dgm:spPr/>
      <dgm:t>
        <a:bodyPr/>
        <a:lstStyle/>
        <a:p>
          <a:endParaRPr lang="ru-RU"/>
        </a:p>
      </dgm:t>
    </dgm:pt>
    <dgm:pt modelId="{1FA5AF90-9269-4DEC-837D-439D69A8E376}">
      <dgm:prSet phldrT="[Текст]" custT="1"/>
      <dgm:spPr/>
      <dgm:t>
        <a:bodyPr/>
        <a:lstStyle/>
        <a:p>
          <a:r>
            <a:rPr lang="ru-RU" sz="1400" b="1" dirty="0" smtClean="0"/>
            <a:t>Расходование бюджетных средств на цели, не соответствующие целям их предоставления (ст. 15.14 КоАП)</a:t>
          </a:r>
          <a:endParaRPr lang="ru-RU" sz="1400" b="1" dirty="0"/>
        </a:p>
      </dgm:t>
    </dgm:pt>
    <dgm:pt modelId="{9AF8F81E-767B-45D9-B08F-DC901C82DDAF}" type="parTrans" cxnId="{A711E15E-FA0E-45FB-AB11-242176794D71}">
      <dgm:prSet/>
      <dgm:spPr/>
      <dgm:t>
        <a:bodyPr/>
        <a:lstStyle/>
        <a:p>
          <a:endParaRPr lang="ru-RU"/>
        </a:p>
      </dgm:t>
    </dgm:pt>
    <dgm:pt modelId="{558CFB3B-E734-4487-A773-7F64AC343133}" type="sibTrans" cxnId="{A711E15E-FA0E-45FB-AB11-242176794D71}">
      <dgm:prSet/>
      <dgm:spPr/>
      <dgm:t>
        <a:bodyPr/>
        <a:lstStyle/>
        <a:p>
          <a:endParaRPr lang="ru-RU"/>
        </a:p>
      </dgm:t>
    </dgm:pt>
    <dgm:pt modelId="{FE32CE1A-36C6-4D0A-8F9A-F8DF6616DB41}">
      <dgm:prSet custT="1"/>
      <dgm:spPr/>
      <dgm:t>
        <a:bodyPr/>
        <a:lstStyle/>
        <a:p>
          <a:r>
            <a:rPr lang="ru-RU" sz="1400" b="1" dirty="0" smtClean="0"/>
            <a:t>Нарушение порядка применения бюджетной классификации РФ </a:t>
          </a:r>
          <a:r>
            <a:rPr lang="ru-RU" sz="1400" b="1" dirty="0" smtClean="0"/>
            <a:t> (65н)</a:t>
          </a:r>
          <a:endParaRPr lang="ru-RU" sz="1400" b="1" dirty="0"/>
        </a:p>
      </dgm:t>
    </dgm:pt>
    <dgm:pt modelId="{8DCDA5C0-9BB2-472D-9841-15A70CD34A1F}" type="parTrans" cxnId="{3453AC0D-12E4-441B-8ECE-BE09AA2294B7}">
      <dgm:prSet/>
      <dgm:spPr/>
      <dgm:t>
        <a:bodyPr/>
        <a:lstStyle/>
        <a:p>
          <a:endParaRPr lang="ru-RU"/>
        </a:p>
      </dgm:t>
    </dgm:pt>
    <dgm:pt modelId="{5F85888A-86A3-4B27-B234-1CA44CA159AF}" type="sibTrans" cxnId="{3453AC0D-12E4-441B-8ECE-BE09AA2294B7}">
      <dgm:prSet/>
      <dgm:spPr/>
      <dgm:t>
        <a:bodyPr/>
        <a:lstStyle/>
        <a:p>
          <a:endParaRPr lang="ru-RU"/>
        </a:p>
      </dgm:t>
    </dgm:pt>
    <dgm:pt modelId="{60CC5602-FDEA-4014-AC56-8EA1FB06F702}">
      <dgm:prSet custT="1"/>
      <dgm:spPr/>
      <dgm:t>
        <a:bodyPr/>
        <a:lstStyle/>
        <a:p>
          <a:r>
            <a:rPr lang="ru-RU" sz="1400" b="1" dirty="0" smtClean="0"/>
            <a:t>Непредставление или представление с нарушением сроков бюджетной отчетности, либо представление заведомо недостоверной бюджетной отчетности, нарушение порядка составления и предоставления отчета об исполнении бюджетов бюджетной системы РФ</a:t>
          </a:r>
          <a:endParaRPr lang="ru-RU" sz="1400" b="1" dirty="0"/>
        </a:p>
      </dgm:t>
    </dgm:pt>
    <dgm:pt modelId="{BD737BFC-DA6E-49A3-9829-164772CF1AB7}" type="parTrans" cxnId="{D41ADE8B-0849-476E-8099-7A9D5B5D3982}">
      <dgm:prSet/>
      <dgm:spPr/>
      <dgm:t>
        <a:bodyPr/>
        <a:lstStyle/>
        <a:p>
          <a:endParaRPr lang="ru-RU"/>
        </a:p>
      </dgm:t>
    </dgm:pt>
    <dgm:pt modelId="{494F4A87-39DC-4D36-81A2-0841B2C4AC00}" type="sibTrans" cxnId="{D41ADE8B-0849-476E-8099-7A9D5B5D3982}">
      <dgm:prSet/>
      <dgm:spPr/>
      <dgm:t>
        <a:bodyPr/>
        <a:lstStyle/>
        <a:p>
          <a:endParaRPr lang="ru-RU"/>
        </a:p>
      </dgm:t>
    </dgm:pt>
    <dgm:pt modelId="{C87936BD-CAFA-4BDD-8ED0-08D13842DF36}">
      <dgm:prSet custT="1"/>
      <dgm:spPr/>
      <dgm:t>
        <a:bodyPr/>
        <a:lstStyle/>
        <a:p>
          <a:r>
            <a:rPr lang="ru-RU" sz="1400" b="1" dirty="0" smtClean="0"/>
            <a:t>Нарушение требований, предъявляемых к обязательным реквизитам первичных учетных документов (ст. 15.11 КоАП)</a:t>
          </a:r>
          <a:endParaRPr lang="ru-RU" sz="1400" b="1" dirty="0"/>
        </a:p>
      </dgm:t>
    </dgm:pt>
    <dgm:pt modelId="{D62126CA-7D0D-4A42-88D2-E28BB8CDAC7E}" type="parTrans" cxnId="{D3CB5C49-A93F-4065-8C52-A3FC0B4AB01A}">
      <dgm:prSet/>
      <dgm:spPr/>
      <dgm:t>
        <a:bodyPr/>
        <a:lstStyle/>
        <a:p>
          <a:endParaRPr lang="ru-RU"/>
        </a:p>
      </dgm:t>
    </dgm:pt>
    <dgm:pt modelId="{B4B03F07-289F-4B37-8EB7-DE25DF71810A}" type="sibTrans" cxnId="{D3CB5C49-A93F-4065-8C52-A3FC0B4AB01A}">
      <dgm:prSet/>
      <dgm:spPr/>
      <dgm:t>
        <a:bodyPr/>
        <a:lstStyle/>
        <a:p>
          <a:endParaRPr lang="ru-RU"/>
        </a:p>
      </dgm:t>
    </dgm:pt>
    <dgm:pt modelId="{B9803A11-E6F6-4438-B882-ED89094B83C2}">
      <dgm:prSet custT="1"/>
      <dgm:spPr/>
      <dgm:t>
        <a:bodyPr/>
        <a:lstStyle/>
        <a:p>
          <a:r>
            <a:rPr lang="ru-RU" sz="1400" b="1" dirty="0" smtClean="0"/>
            <a:t>Нарушение требований по оформлению фактов хозяйственной жизни экономического субъекта первичными учетными документами (ст. 15.11 КоАП)</a:t>
          </a:r>
          <a:endParaRPr lang="ru-RU" sz="1400" b="1" dirty="0"/>
        </a:p>
      </dgm:t>
    </dgm:pt>
    <dgm:pt modelId="{1F4A8EE9-910A-4E73-ABF5-CDA2C3DAE943}" type="parTrans" cxnId="{2D831067-1413-4F88-B886-A010E77C9691}">
      <dgm:prSet/>
      <dgm:spPr/>
      <dgm:t>
        <a:bodyPr/>
        <a:lstStyle/>
        <a:p>
          <a:endParaRPr lang="ru-RU"/>
        </a:p>
      </dgm:t>
    </dgm:pt>
    <dgm:pt modelId="{53B7F6C5-C418-421A-9B64-1848B9E0BD27}" type="sibTrans" cxnId="{2D831067-1413-4F88-B886-A010E77C9691}">
      <dgm:prSet/>
      <dgm:spPr/>
      <dgm:t>
        <a:bodyPr/>
        <a:lstStyle/>
        <a:p>
          <a:endParaRPr lang="ru-RU"/>
        </a:p>
      </dgm:t>
    </dgm:pt>
    <dgm:pt modelId="{59055602-03AE-4E6C-BDD5-9051FCE078C7}">
      <dgm:prSet phldrT="[Текст]" custT="1"/>
      <dgm:spPr/>
      <dgm:t>
        <a:bodyPr/>
        <a:lstStyle/>
        <a:p>
          <a:r>
            <a:rPr lang="ru-RU" sz="1400" b="1" dirty="0" smtClean="0"/>
            <a:t>Неэффективное расходование бюджетных средств (ст. 34 БК РФ)</a:t>
          </a:r>
          <a:endParaRPr lang="ru-RU" sz="1400" b="1" dirty="0"/>
        </a:p>
      </dgm:t>
    </dgm:pt>
    <dgm:pt modelId="{574C410E-F76E-4124-9B2C-FE63B72BBA56}" type="parTrans" cxnId="{827810B0-08EA-44BA-ABAB-F8A2F5F40337}">
      <dgm:prSet/>
      <dgm:spPr/>
      <dgm:t>
        <a:bodyPr/>
        <a:lstStyle/>
        <a:p>
          <a:endParaRPr lang="ru-RU"/>
        </a:p>
      </dgm:t>
    </dgm:pt>
    <dgm:pt modelId="{9BBA1903-EB28-4AFB-B1F5-14B2C4F871CA}" type="sibTrans" cxnId="{827810B0-08EA-44BA-ABAB-F8A2F5F40337}">
      <dgm:prSet/>
      <dgm:spPr/>
      <dgm:t>
        <a:bodyPr/>
        <a:lstStyle/>
        <a:p>
          <a:endParaRPr lang="ru-RU"/>
        </a:p>
      </dgm:t>
    </dgm:pt>
    <dgm:pt modelId="{A8B355CF-3FF0-4954-AA6E-4A51CE4B0812}" type="pres">
      <dgm:prSet presAssocID="{211DECD2-9BE8-4819-83B2-068934C9609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E3A0469-3E75-4038-8516-C38CEDE016C2}" type="pres">
      <dgm:prSet presAssocID="{0BE449F2-8427-42D0-B50A-CB9A9EA14082}" presName="composite" presStyleCnt="0"/>
      <dgm:spPr/>
    </dgm:pt>
    <dgm:pt modelId="{59CD784C-8CBC-4EBA-BD0B-E6CE972EE602}" type="pres">
      <dgm:prSet presAssocID="{0BE449F2-8427-42D0-B50A-CB9A9EA14082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C17235-9572-4FCA-A8EC-0AE2B8A12B90}" type="pres">
      <dgm:prSet presAssocID="{0BE449F2-8427-42D0-B50A-CB9A9EA14082}" presName="descendantText" presStyleLbl="alignAcc1" presStyleIdx="0" presStyleCnt="3" custScaleY="1525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48DFC8-60C0-4B6D-A30C-97FFFB63BDA3}" type="pres">
      <dgm:prSet presAssocID="{1B8C32BA-A3EB-4C57-8590-27B1681CA861}" presName="sp" presStyleCnt="0"/>
      <dgm:spPr/>
    </dgm:pt>
    <dgm:pt modelId="{D88A6704-7BF6-484E-A127-30D45B1CE8EA}" type="pres">
      <dgm:prSet presAssocID="{197DF1B9-8A7D-4E0B-874B-D8FB3BF5CE31}" presName="composite" presStyleCnt="0"/>
      <dgm:spPr/>
    </dgm:pt>
    <dgm:pt modelId="{43347152-A776-4409-87C5-37974F5257F6}" type="pres">
      <dgm:prSet presAssocID="{197DF1B9-8A7D-4E0B-874B-D8FB3BF5CE31}" presName="parentText" presStyleLbl="alignNode1" presStyleIdx="1" presStyleCnt="3" custLinFactNeighborX="1639" custLinFactNeighborY="456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4D9A03-FFAA-46D7-AEC2-30A5C58CE223}" type="pres">
      <dgm:prSet presAssocID="{197DF1B9-8A7D-4E0B-874B-D8FB3BF5CE31}" presName="descendantText" presStyleLbl="alignAcc1" presStyleIdx="1" presStyleCnt="3" custLinFactNeighborX="-143" custLinFactNeighborY="22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11A782-4946-4688-A286-627EDE1AA81C}" type="pres">
      <dgm:prSet presAssocID="{7B775FDA-A14F-4BB6-B81C-228274AED7C3}" presName="sp" presStyleCnt="0"/>
      <dgm:spPr/>
    </dgm:pt>
    <dgm:pt modelId="{B98678F7-1BDB-43FE-A979-1CF95E5AF543}" type="pres">
      <dgm:prSet presAssocID="{649CD610-5E37-4B1E-8F55-E7DFA4114B9A}" presName="composite" presStyleCnt="0"/>
      <dgm:spPr/>
    </dgm:pt>
    <dgm:pt modelId="{70949A86-40B3-447B-8CA1-6CB451995382}" type="pres">
      <dgm:prSet presAssocID="{649CD610-5E37-4B1E-8F55-E7DFA4114B9A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373C93-64AF-4EC0-A1AD-BCF6A676BB37}" type="pres">
      <dgm:prSet presAssocID="{649CD610-5E37-4B1E-8F55-E7DFA4114B9A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4E5AC3A-5F48-437A-8FC2-EB52465BA85E}" type="presOf" srcId="{501F02EE-BB64-456A-B46D-482DD7BE2034}" destId="{F5373C93-64AF-4EC0-A1AD-BCF6A676BB37}" srcOrd="0" destOrd="0" presId="urn:microsoft.com/office/officeart/2005/8/layout/chevron2"/>
    <dgm:cxn modelId="{D3CB5C49-A93F-4065-8C52-A3FC0B4AB01A}" srcId="{649CD610-5E37-4B1E-8F55-E7DFA4114B9A}" destId="{C87936BD-CAFA-4BDD-8ED0-08D13842DF36}" srcOrd="1" destOrd="0" parTransId="{D62126CA-7D0D-4A42-88D2-E28BB8CDAC7E}" sibTransId="{B4B03F07-289F-4B37-8EB7-DE25DF71810A}"/>
    <dgm:cxn modelId="{24FEE5F8-DB4E-415C-9DB7-EB504FC9005E}" type="presOf" srcId="{649CD610-5E37-4B1E-8F55-E7DFA4114B9A}" destId="{70949A86-40B3-447B-8CA1-6CB451995382}" srcOrd="0" destOrd="0" presId="urn:microsoft.com/office/officeart/2005/8/layout/chevron2"/>
    <dgm:cxn modelId="{1A0D7CC0-794E-499E-8A3E-43E5C2294D6B}" type="presOf" srcId="{60CC5602-FDEA-4014-AC56-8EA1FB06F702}" destId="{C14D9A03-FFAA-46D7-AEC2-30A5C58CE223}" srcOrd="0" destOrd="2" presId="urn:microsoft.com/office/officeart/2005/8/layout/chevron2"/>
    <dgm:cxn modelId="{10BAA2E4-EF93-4001-8472-E63160A19134}" srcId="{211DECD2-9BE8-4819-83B2-068934C96098}" destId="{197DF1B9-8A7D-4E0B-874B-D8FB3BF5CE31}" srcOrd="1" destOrd="0" parTransId="{DDBB8513-83FC-481B-BB2D-6143BAAE9D8D}" sibTransId="{7B775FDA-A14F-4BB6-B81C-228274AED7C3}"/>
    <dgm:cxn modelId="{2B7D8573-52E0-47F8-A435-8EB3FDC4CFB8}" srcId="{211DECD2-9BE8-4819-83B2-068934C96098}" destId="{0BE449F2-8427-42D0-B50A-CB9A9EA14082}" srcOrd="0" destOrd="0" parTransId="{D88133BB-FCFB-473A-8703-C4F837301325}" sibTransId="{1B8C32BA-A3EB-4C57-8590-27B1681CA861}"/>
    <dgm:cxn modelId="{DABAEAB7-AB7D-48F7-8CC4-406A91C21A0E}" type="presOf" srcId="{59055602-03AE-4E6C-BDD5-9051FCE078C7}" destId="{47C17235-9572-4FCA-A8EC-0AE2B8A12B90}" srcOrd="0" destOrd="3" presId="urn:microsoft.com/office/officeart/2005/8/layout/chevron2"/>
    <dgm:cxn modelId="{BAD224FD-1632-469A-AAFE-646D9520AF3A}" srcId="{197DF1B9-8A7D-4E0B-874B-D8FB3BF5CE31}" destId="{1DAB35ED-B6AD-4EFA-9850-A23BDA2B397A}" srcOrd="0" destOrd="0" parTransId="{2108AF78-4980-41C7-9BA4-A4840D939A6D}" sibTransId="{90732C84-83AE-4C00-849C-D79AF8F811CB}"/>
    <dgm:cxn modelId="{A711E15E-FA0E-45FB-AB11-242176794D71}" srcId="{0BE449F2-8427-42D0-B50A-CB9A9EA14082}" destId="{1FA5AF90-9269-4DEC-837D-439D69A8E376}" srcOrd="2" destOrd="0" parTransId="{9AF8F81E-767B-45D9-B08F-DC901C82DDAF}" sibTransId="{558CFB3B-E734-4487-A773-7F64AC343133}"/>
    <dgm:cxn modelId="{63970F3B-3092-4C62-A3BF-3B6098607A17}" srcId="{211DECD2-9BE8-4819-83B2-068934C96098}" destId="{649CD610-5E37-4B1E-8F55-E7DFA4114B9A}" srcOrd="2" destOrd="0" parTransId="{1EF5EBAD-8C65-4DBF-BFC0-68A46798739C}" sibTransId="{1A46E257-7506-43E4-9D18-50D6F6507BD5}"/>
    <dgm:cxn modelId="{0E857C8F-2DD7-4B16-8C45-C2C326431E48}" type="presOf" srcId="{FE32CE1A-36C6-4D0A-8F9A-F8DF6616DB41}" destId="{C14D9A03-FFAA-46D7-AEC2-30A5C58CE223}" srcOrd="0" destOrd="1" presId="urn:microsoft.com/office/officeart/2005/8/layout/chevron2"/>
    <dgm:cxn modelId="{827810B0-08EA-44BA-ABAB-F8A2F5F40337}" srcId="{0BE449F2-8427-42D0-B50A-CB9A9EA14082}" destId="{59055602-03AE-4E6C-BDD5-9051FCE078C7}" srcOrd="3" destOrd="0" parTransId="{574C410E-F76E-4124-9B2C-FE63B72BBA56}" sibTransId="{9BBA1903-EB28-4AFB-B1F5-14B2C4F871CA}"/>
    <dgm:cxn modelId="{3453AC0D-12E4-441B-8ECE-BE09AA2294B7}" srcId="{197DF1B9-8A7D-4E0B-874B-D8FB3BF5CE31}" destId="{FE32CE1A-36C6-4D0A-8F9A-F8DF6616DB41}" srcOrd="1" destOrd="0" parTransId="{8DCDA5C0-9BB2-472D-9841-15A70CD34A1F}" sibTransId="{5F85888A-86A3-4B27-B234-1CA44CA159AF}"/>
    <dgm:cxn modelId="{C9B6C077-6DB9-486C-9F30-24D43E25EF28}" type="presOf" srcId="{1FA5AF90-9269-4DEC-837D-439D69A8E376}" destId="{47C17235-9572-4FCA-A8EC-0AE2B8A12B90}" srcOrd="0" destOrd="2" presId="urn:microsoft.com/office/officeart/2005/8/layout/chevron2"/>
    <dgm:cxn modelId="{7974EE5F-F050-48A1-AE43-29DF0E4317BF}" type="presOf" srcId="{211DECD2-9BE8-4819-83B2-068934C96098}" destId="{A8B355CF-3FF0-4954-AA6E-4A51CE4B0812}" srcOrd="0" destOrd="0" presId="urn:microsoft.com/office/officeart/2005/8/layout/chevron2"/>
    <dgm:cxn modelId="{1D25D38B-9D5C-4DC1-9B72-1EDF369E912E}" type="presOf" srcId="{949ECE00-81F3-4076-995F-85B4F30FCB31}" destId="{47C17235-9572-4FCA-A8EC-0AE2B8A12B90}" srcOrd="0" destOrd="0" presId="urn:microsoft.com/office/officeart/2005/8/layout/chevron2"/>
    <dgm:cxn modelId="{2D831067-1413-4F88-B886-A010E77C9691}" srcId="{649CD610-5E37-4B1E-8F55-E7DFA4114B9A}" destId="{B9803A11-E6F6-4438-B882-ED89094B83C2}" srcOrd="2" destOrd="0" parTransId="{1F4A8EE9-910A-4E73-ABF5-CDA2C3DAE943}" sibTransId="{53B7F6C5-C418-421A-9B64-1848B9E0BD27}"/>
    <dgm:cxn modelId="{C1EC7C36-FC66-4E6D-942D-35D7CD1BEACB}" type="presOf" srcId="{0BE449F2-8427-42D0-B50A-CB9A9EA14082}" destId="{59CD784C-8CBC-4EBA-BD0B-E6CE972EE602}" srcOrd="0" destOrd="0" presId="urn:microsoft.com/office/officeart/2005/8/layout/chevron2"/>
    <dgm:cxn modelId="{0E6BE4FA-8755-4704-A3EE-9E03FDB78CB5}" type="presOf" srcId="{069B841C-26F0-4FD1-B426-B208654DA048}" destId="{47C17235-9572-4FCA-A8EC-0AE2B8A12B90}" srcOrd="0" destOrd="1" presId="urn:microsoft.com/office/officeart/2005/8/layout/chevron2"/>
    <dgm:cxn modelId="{A7BB9661-DE99-487E-9435-2F16F8B930F0}" type="presOf" srcId="{C87936BD-CAFA-4BDD-8ED0-08D13842DF36}" destId="{F5373C93-64AF-4EC0-A1AD-BCF6A676BB37}" srcOrd="0" destOrd="1" presId="urn:microsoft.com/office/officeart/2005/8/layout/chevron2"/>
    <dgm:cxn modelId="{E928316D-C79B-430C-BCF4-78DC20AF0559}" srcId="{0BE449F2-8427-42D0-B50A-CB9A9EA14082}" destId="{069B841C-26F0-4FD1-B426-B208654DA048}" srcOrd="1" destOrd="0" parTransId="{22C38170-5EC8-442E-9A40-A595D31B3B50}" sibTransId="{781D8E31-DD41-4D09-9F3A-4DCA436311F3}"/>
    <dgm:cxn modelId="{A9E5C426-55BC-453D-A516-27116D71A2A7}" type="presOf" srcId="{1DAB35ED-B6AD-4EFA-9850-A23BDA2B397A}" destId="{C14D9A03-FFAA-46D7-AEC2-30A5C58CE223}" srcOrd="0" destOrd="0" presId="urn:microsoft.com/office/officeart/2005/8/layout/chevron2"/>
    <dgm:cxn modelId="{5B826406-841C-49D8-93F4-A4336DD32FE8}" type="presOf" srcId="{B9803A11-E6F6-4438-B882-ED89094B83C2}" destId="{F5373C93-64AF-4EC0-A1AD-BCF6A676BB37}" srcOrd="0" destOrd="2" presId="urn:microsoft.com/office/officeart/2005/8/layout/chevron2"/>
    <dgm:cxn modelId="{E9115919-5C52-4E92-B0B9-2E2261AA981C}" type="presOf" srcId="{197DF1B9-8A7D-4E0B-874B-D8FB3BF5CE31}" destId="{43347152-A776-4409-87C5-37974F5257F6}" srcOrd="0" destOrd="0" presId="urn:microsoft.com/office/officeart/2005/8/layout/chevron2"/>
    <dgm:cxn modelId="{60D2D529-85D8-4207-9F45-48DA9B00E64C}" srcId="{0BE449F2-8427-42D0-B50A-CB9A9EA14082}" destId="{949ECE00-81F3-4076-995F-85B4F30FCB31}" srcOrd="0" destOrd="0" parTransId="{585A2322-E02E-40A8-9C3D-CAD382EE5A7F}" sibTransId="{CA166C0F-62B3-4C80-9606-0DFF1828C7D7}"/>
    <dgm:cxn modelId="{2873B8AE-594F-4CFC-98F8-80624A6667DE}" srcId="{649CD610-5E37-4B1E-8F55-E7DFA4114B9A}" destId="{501F02EE-BB64-456A-B46D-482DD7BE2034}" srcOrd="0" destOrd="0" parTransId="{DCE1025E-7FB7-40B1-ADC0-11BA22023534}" sibTransId="{F2256CBD-5785-454D-A2C7-54CAECDC3522}"/>
    <dgm:cxn modelId="{D41ADE8B-0849-476E-8099-7A9D5B5D3982}" srcId="{197DF1B9-8A7D-4E0B-874B-D8FB3BF5CE31}" destId="{60CC5602-FDEA-4014-AC56-8EA1FB06F702}" srcOrd="2" destOrd="0" parTransId="{BD737BFC-DA6E-49A3-9829-164772CF1AB7}" sibTransId="{494F4A87-39DC-4D36-81A2-0841B2C4AC00}"/>
    <dgm:cxn modelId="{C619C07F-CBD9-415C-947A-EF723E6487E1}" type="presParOf" srcId="{A8B355CF-3FF0-4954-AA6E-4A51CE4B0812}" destId="{EE3A0469-3E75-4038-8516-C38CEDE016C2}" srcOrd="0" destOrd="0" presId="urn:microsoft.com/office/officeart/2005/8/layout/chevron2"/>
    <dgm:cxn modelId="{544AF27E-0E26-4738-9078-06D4F87B9B5F}" type="presParOf" srcId="{EE3A0469-3E75-4038-8516-C38CEDE016C2}" destId="{59CD784C-8CBC-4EBA-BD0B-E6CE972EE602}" srcOrd="0" destOrd="0" presId="urn:microsoft.com/office/officeart/2005/8/layout/chevron2"/>
    <dgm:cxn modelId="{121AAEC1-5DDE-4D5C-8F2D-1D8531301B43}" type="presParOf" srcId="{EE3A0469-3E75-4038-8516-C38CEDE016C2}" destId="{47C17235-9572-4FCA-A8EC-0AE2B8A12B90}" srcOrd="1" destOrd="0" presId="urn:microsoft.com/office/officeart/2005/8/layout/chevron2"/>
    <dgm:cxn modelId="{52691545-719B-487F-A1CE-7E00D99C4914}" type="presParOf" srcId="{A8B355CF-3FF0-4954-AA6E-4A51CE4B0812}" destId="{0548DFC8-60C0-4B6D-A30C-97FFFB63BDA3}" srcOrd="1" destOrd="0" presId="urn:microsoft.com/office/officeart/2005/8/layout/chevron2"/>
    <dgm:cxn modelId="{1C5302AB-75B5-476F-83CD-31E2CA8AFDD3}" type="presParOf" srcId="{A8B355CF-3FF0-4954-AA6E-4A51CE4B0812}" destId="{D88A6704-7BF6-484E-A127-30D45B1CE8EA}" srcOrd="2" destOrd="0" presId="urn:microsoft.com/office/officeart/2005/8/layout/chevron2"/>
    <dgm:cxn modelId="{C0A23B65-372D-4B38-B183-ED2D1E204C82}" type="presParOf" srcId="{D88A6704-7BF6-484E-A127-30D45B1CE8EA}" destId="{43347152-A776-4409-87C5-37974F5257F6}" srcOrd="0" destOrd="0" presId="urn:microsoft.com/office/officeart/2005/8/layout/chevron2"/>
    <dgm:cxn modelId="{4C02D0B7-024C-441C-BA5F-FA31E2192B9C}" type="presParOf" srcId="{D88A6704-7BF6-484E-A127-30D45B1CE8EA}" destId="{C14D9A03-FFAA-46D7-AEC2-30A5C58CE223}" srcOrd="1" destOrd="0" presId="urn:microsoft.com/office/officeart/2005/8/layout/chevron2"/>
    <dgm:cxn modelId="{011FB35F-788D-4E61-B113-D548737949B5}" type="presParOf" srcId="{A8B355CF-3FF0-4954-AA6E-4A51CE4B0812}" destId="{A811A782-4946-4688-A286-627EDE1AA81C}" srcOrd="3" destOrd="0" presId="urn:microsoft.com/office/officeart/2005/8/layout/chevron2"/>
    <dgm:cxn modelId="{B7B642B4-5FB9-4E84-9C1B-B187927F310E}" type="presParOf" srcId="{A8B355CF-3FF0-4954-AA6E-4A51CE4B0812}" destId="{B98678F7-1BDB-43FE-A979-1CF95E5AF543}" srcOrd="4" destOrd="0" presId="urn:microsoft.com/office/officeart/2005/8/layout/chevron2"/>
    <dgm:cxn modelId="{D46F678A-0C2D-433F-8BF4-5309CF5190DD}" type="presParOf" srcId="{B98678F7-1BDB-43FE-A979-1CF95E5AF543}" destId="{70949A86-40B3-447B-8CA1-6CB451995382}" srcOrd="0" destOrd="0" presId="urn:microsoft.com/office/officeart/2005/8/layout/chevron2"/>
    <dgm:cxn modelId="{D096CA54-9D67-43F3-BB39-9086391A8724}" type="presParOf" srcId="{B98678F7-1BDB-43FE-A979-1CF95E5AF543}" destId="{F5373C93-64AF-4EC0-A1AD-BCF6A676BB3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4BC4CA-B339-4EBF-BB08-40DFCB6C8AC5}">
      <dsp:nvSpPr>
        <dsp:cNvPr id="0" name=""/>
        <dsp:cNvSpPr/>
      </dsp:nvSpPr>
      <dsp:spPr>
        <a:xfrm>
          <a:off x="0" y="176451"/>
          <a:ext cx="8712968" cy="1208251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baseline="0" dirty="0" smtClean="0">
              <a:solidFill>
                <a:schemeClr val="tx1"/>
              </a:solidFill>
            </a:rPr>
            <a:t>ст. 98 44-ФЗ органы аудита в сфере закупок осуществляют экспертно-аналитическую, информационную и иную деятельность посредством</a:t>
          </a:r>
          <a:endParaRPr lang="ru-RU" sz="2800" b="1" kern="1200" baseline="0" dirty="0">
            <a:solidFill>
              <a:schemeClr val="tx1"/>
            </a:solidFill>
          </a:endParaRPr>
        </a:p>
      </dsp:txBody>
      <dsp:txXfrm>
        <a:off x="0" y="176451"/>
        <a:ext cx="8712968" cy="1208251"/>
      </dsp:txXfrm>
    </dsp:sp>
    <dsp:sp modelId="{D252996A-198F-4031-918A-61AF1A5D1A95}">
      <dsp:nvSpPr>
        <dsp:cNvPr id="0" name=""/>
        <dsp:cNvSpPr/>
      </dsp:nvSpPr>
      <dsp:spPr>
        <a:xfrm>
          <a:off x="984" y="1403785"/>
          <a:ext cx="2575802" cy="30848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</a:rPr>
            <a:t>проверки,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</a:rPr>
            <a:t>анализа и оценки информации о законности</a:t>
          </a:r>
          <a:endParaRPr lang="ru-RU" sz="2800" b="1" kern="1200" dirty="0">
            <a:solidFill>
              <a:schemeClr val="tx1"/>
            </a:solidFill>
          </a:endParaRPr>
        </a:p>
      </dsp:txBody>
      <dsp:txXfrm>
        <a:off x="984" y="1403785"/>
        <a:ext cx="2575802" cy="3084822"/>
      </dsp:txXfrm>
    </dsp:sp>
    <dsp:sp modelId="{C37D1657-85E8-4CCC-B44F-F6F4E8AEF11B}">
      <dsp:nvSpPr>
        <dsp:cNvPr id="0" name=""/>
        <dsp:cNvSpPr/>
      </dsp:nvSpPr>
      <dsp:spPr>
        <a:xfrm>
          <a:off x="2607331" y="1381759"/>
          <a:ext cx="3298351" cy="30848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</a:rPr>
            <a:t>целесообразности, об обоснованности, о своевременности</a:t>
          </a:r>
          <a:endParaRPr lang="ru-RU" sz="2800" b="1" kern="1200" dirty="0">
            <a:solidFill>
              <a:schemeClr val="tx1"/>
            </a:solidFill>
          </a:endParaRPr>
        </a:p>
      </dsp:txBody>
      <dsp:txXfrm>
        <a:off x="2607331" y="1381759"/>
        <a:ext cx="3298351" cy="3084822"/>
      </dsp:txXfrm>
    </dsp:sp>
    <dsp:sp modelId="{11F80F05-2235-4E73-B95D-05C86CA76841}">
      <dsp:nvSpPr>
        <dsp:cNvPr id="0" name=""/>
        <dsp:cNvSpPr/>
      </dsp:nvSpPr>
      <dsp:spPr>
        <a:xfrm>
          <a:off x="5875138" y="1403785"/>
          <a:ext cx="2836844" cy="30848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</a:rPr>
            <a:t>об эффективности  и о результативности расходов на закупки</a:t>
          </a:r>
          <a:endParaRPr lang="ru-RU" sz="2800" b="1" kern="1200" dirty="0">
            <a:solidFill>
              <a:schemeClr val="tx1"/>
            </a:solidFill>
          </a:endParaRPr>
        </a:p>
      </dsp:txBody>
      <dsp:txXfrm>
        <a:off x="5875138" y="1403785"/>
        <a:ext cx="2836844" cy="3084822"/>
      </dsp:txXfrm>
    </dsp:sp>
    <dsp:sp modelId="{09628903-4D9F-4AC0-809B-963A75450513}">
      <dsp:nvSpPr>
        <dsp:cNvPr id="0" name=""/>
        <dsp:cNvSpPr/>
      </dsp:nvSpPr>
      <dsp:spPr>
        <a:xfrm>
          <a:off x="0" y="4488608"/>
          <a:ext cx="8712968" cy="342758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1D9556-1316-4B37-B8B3-A0C7CF2DFE02}">
      <dsp:nvSpPr>
        <dsp:cNvPr id="0" name=""/>
        <dsp:cNvSpPr/>
      </dsp:nvSpPr>
      <dsp:spPr>
        <a:xfrm rot="5400000">
          <a:off x="-262895" y="598050"/>
          <a:ext cx="1752637" cy="122684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При организации закупок</a:t>
          </a:r>
          <a:endParaRPr lang="ru-RU" sz="1400" b="1" kern="1200" dirty="0">
            <a:solidFill>
              <a:schemeClr val="tx1"/>
            </a:solidFill>
          </a:endParaRPr>
        </a:p>
      </dsp:txBody>
      <dsp:txXfrm rot="-5400000">
        <a:off x="1" y="948577"/>
        <a:ext cx="1226846" cy="525791"/>
      </dsp:txXfrm>
    </dsp:sp>
    <dsp:sp modelId="{0A048F74-CC7C-4333-89FD-6BFC2C633BC6}">
      <dsp:nvSpPr>
        <dsp:cNvPr id="0" name=""/>
        <dsp:cNvSpPr/>
      </dsp:nvSpPr>
      <dsp:spPr>
        <a:xfrm rot="5400000">
          <a:off x="4049795" y="-2801995"/>
          <a:ext cx="1768215" cy="741411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Нарушения порядка формирования контрактной службы (назначения контрактных управляющих)</a:t>
          </a:r>
          <a:endParaRPr lang="ru-RU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Нарушения порядка формирования комиссии (комиссий) по осуществлению закупок</a:t>
          </a:r>
          <a:endParaRPr lang="ru-RU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Нарушение порядка формирования комиссии о приемке ТРУ </a:t>
          </a:r>
          <a:endParaRPr lang="ru-RU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Возложение полномочий по проведению внутренней экспертизе при приемке ТРУ</a:t>
          </a:r>
          <a:endParaRPr lang="ru-RU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Возложение полномочий по осуществления контроля за ходом исполнения контрактов (ст. 101 44-ФЗ)</a:t>
          </a:r>
          <a:endParaRPr lang="ru-RU" sz="1400" b="1" kern="1200" dirty="0"/>
        </a:p>
      </dsp:txBody>
      <dsp:txXfrm rot="-5400000">
        <a:off x="1226847" y="107270"/>
        <a:ext cx="7327796" cy="1595581"/>
      </dsp:txXfrm>
    </dsp:sp>
    <dsp:sp modelId="{2E57407C-F602-443A-9F9A-84911934AB38}">
      <dsp:nvSpPr>
        <dsp:cNvPr id="0" name=""/>
        <dsp:cNvSpPr/>
      </dsp:nvSpPr>
      <dsp:spPr>
        <a:xfrm rot="5400000">
          <a:off x="-262895" y="2181361"/>
          <a:ext cx="1752637" cy="122684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Нормирование закупок</a:t>
          </a:r>
          <a:endParaRPr lang="ru-RU" sz="1400" b="1" kern="1200" dirty="0">
            <a:solidFill>
              <a:schemeClr val="tx1"/>
            </a:solidFill>
          </a:endParaRPr>
        </a:p>
      </dsp:txBody>
      <dsp:txXfrm rot="-5400000">
        <a:off x="1" y="2531888"/>
        <a:ext cx="1226846" cy="525791"/>
      </dsp:txXfrm>
    </dsp:sp>
    <dsp:sp modelId="{31631E56-BB00-439A-8F6D-4CAE780FD3AB}">
      <dsp:nvSpPr>
        <dsp:cNvPr id="0" name=""/>
        <dsp:cNvSpPr/>
      </dsp:nvSpPr>
      <dsp:spPr>
        <a:xfrm rot="5400000">
          <a:off x="4364295" y="-1218983"/>
          <a:ext cx="1139214" cy="741411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Отсутствие утвержденных требований к отдельным видам товаров, работ, услуг, в том числе к предельным ценам на них, и (или) нормативных затрат на обеспечение функций заказчиков</a:t>
          </a:r>
          <a:endParaRPr lang="ru-RU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Утверждение неполного перечня товаров, работ, услуг, подлежащих нормированию</a:t>
          </a:r>
          <a:endParaRPr lang="ru-RU" sz="1400" b="1" kern="1200" dirty="0"/>
        </a:p>
      </dsp:txBody>
      <dsp:txXfrm rot="-5400000">
        <a:off x="1226846" y="1974078"/>
        <a:ext cx="7358501" cy="1027990"/>
      </dsp:txXfrm>
    </dsp:sp>
    <dsp:sp modelId="{152BDF71-E77A-46F4-B54F-3B11769AF110}">
      <dsp:nvSpPr>
        <dsp:cNvPr id="0" name=""/>
        <dsp:cNvSpPr/>
      </dsp:nvSpPr>
      <dsp:spPr>
        <a:xfrm rot="5400000">
          <a:off x="-262895" y="4033920"/>
          <a:ext cx="1752637" cy="122684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Планирование закупок</a:t>
          </a:r>
          <a:endParaRPr lang="ru-RU" sz="1400" b="1" kern="1200" dirty="0">
            <a:solidFill>
              <a:schemeClr val="tx1"/>
            </a:solidFill>
          </a:endParaRPr>
        </a:p>
      </dsp:txBody>
      <dsp:txXfrm rot="-5400000">
        <a:off x="1" y="4384447"/>
        <a:ext cx="1226846" cy="525791"/>
      </dsp:txXfrm>
    </dsp:sp>
    <dsp:sp modelId="{3DC66BAB-03AE-4A35-80DB-52F5B5B3C617}">
      <dsp:nvSpPr>
        <dsp:cNvPr id="0" name=""/>
        <dsp:cNvSpPr/>
      </dsp:nvSpPr>
      <dsp:spPr>
        <a:xfrm rot="5400000">
          <a:off x="4095048" y="729439"/>
          <a:ext cx="1677710" cy="722238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Нарушения порядка формирования, утверждения и ведения плана закупок, порядка его размещения в открытом доступе</a:t>
          </a:r>
          <a:endParaRPr lang="ru-RU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Нарушения порядка формирования, утверждения и ведения плана-графика закупок, порядка его размещения в открытом доступе</a:t>
          </a:r>
          <a:endParaRPr lang="ru-RU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Нарушения при выборе способа определения поставщика (подрядчика, исполнителя)</a:t>
          </a:r>
          <a:endParaRPr lang="ru-RU" sz="1400" b="1" kern="1200" dirty="0"/>
        </a:p>
      </dsp:txBody>
      <dsp:txXfrm rot="-5400000">
        <a:off x="1322712" y="3583675"/>
        <a:ext cx="7140485" cy="15139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43D9DC-F672-4B19-AD74-952D4360A939}">
      <dsp:nvSpPr>
        <dsp:cNvPr id="0" name=""/>
        <dsp:cNvSpPr/>
      </dsp:nvSpPr>
      <dsp:spPr>
        <a:xfrm rot="5400000">
          <a:off x="-285293" y="287860"/>
          <a:ext cx="1901953" cy="133136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Обоснование закупок</a:t>
          </a:r>
          <a:endParaRPr lang="ru-RU" sz="1400" b="1" kern="1200" dirty="0">
            <a:solidFill>
              <a:schemeClr val="tx1"/>
            </a:solidFill>
          </a:endParaRPr>
        </a:p>
      </dsp:txBody>
      <dsp:txXfrm rot="-5400000">
        <a:off x="1" y="668251"/>
        <a:ext cx="1331367" cy="570586"/>
      </dsp:txXfrm>
    </dsp:sp>
    <dsp:sp modelId="{1DE7D94D-2F02-4210-9F25-256321A94ED3}">
      <dsp:nvSpPr>
        <dsp:cNvPr id="0" name=""/>
        <dsp:cNvSpPr/>
      </dsp:nvSpPr>
      <dsp:spPr>
        <a:xfrm rot="5400000">
          <a:off x="4368028" y="-3034093"/>
          <a:ext cx="1236269" cy="730959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Нарушения при обосновании и определении начальной (максимальной) цены контракта (договора), цены контракта (договора), заключаемого с единственным поставщиком</a:t>
          </a:r>
          <a:endParaRPr lang="ru-RU" sz="1400" b="1" kern="1200" dirty="0"/>
        </a:p>
      </dsp:txBody>
      <dsp:txXfrm rot="-5400000">
        <a:off x="1331367" y="62918"/>
        <a:ext cx="7249242" cy="1115569"/>
      </dsp:txXfrm>
    </dsp:sp>
    <dsp:sp modelId="{4B2817CB-BAD2-4262-86F2-1D66F0590DA5}">
      <dsp:nvSpPr>
        <dsp:cNvPr id="0" name=""/>
        <dsp:cNvSpPr/>
      </dsp:nvSpPr>
      <dsp:spPr>
        <a:xfrm rot="5400000">
          <a:off x="-285293" y="1998612"/>
          <a:ext cx="1901953" cy="133136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Осуществление закупок</a:t>
          </a:r>
          <a:endParaRPr lang="ru-RU" sz="1400" b="1" kern="1200" dirty="0">
            <a:solidFill>
              <a:schemeClr val="tx1"/>
            </a:solidFill>
          </a:endParaRPr>
        </a:p>
      </dsp:txBody>
      <dsp:txXfrm rot="-5400000">
        <a:off x="1" y="2379003"/>
        <a:ext cx="1331367" cy="570586"/>
      </dsp:txXfrm>
    </dsp:sp>
    <dsp:sp modelId="{1E6EB532-0295-4F56-8C63-69AB28B39B2D}">
      <dsp:nvSpPr>
        <dsp:cNvPr id="0" name=""/>
        <dsp:cNvSpPr/>
      </dsp:nvSpPr>
      <dsp:spPr>
        <a:xfrm rot="5400000">
          <a:off x="4368028" y="-1323342"/>
          <a:ext cx="1236269" cy="730959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Не включение в документацию требований к применяемым материалам при выполнении работ</a:t>
          </a:r>
          <a:endParaRPr lang="ru-RU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Нарушения при допуске (отказе в допуске) участников закупки, отстранении участника закупки от участия в определении поставщика (подрядчика, исполнителя) или при отказе от заключения контракта (договора) </a:t>
          </a:r>
          <a:endParaRPr lang="ru-RU" sz="1400" b="1" kern="1200" dirty="0"/>
        </a:p>
      </dsp:txBody>
      <dsp:txXfrm rot="-5400000">
        <a:off x="1331367" y="1773669"/>
        <a:ext cx="7249242" cy="1115569"/>
      </dsp:txXfrm>
    </dsp:sp>
    <dsp:sp modelId="{771E8D04-4F05-41D9-8064-97C0C3193665}">
      <dsp:nvSpPr>
        <dsp:cNvPr id="0" name=""/>
        <dsp:cNvSpPr/>
      </dsp:nvSpPr>
      <dsp:spPr>
        <a:xfrm rot="5400000">
          <a:off x="-285293" y="3709363"/>
          <a:ext cx="1901953" cy="133136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chemeClr val="tx1"/>
              </a:solidFill>
            </a:rPr>
            <a:t>Заключение контрактов</a:t>
          </a:r>
          <a:endParaRPr lang="ru-RU" sz="1900" b="1" kern="1200" dirty="0">
            <a:solidFill>
              <a:schemeClr val="tx1"/>
            </a:solidFill>
          </a:endParaRPr>
        </a:p>
      </dsp:txBody>
      <dsp:txXfrm rot="-5400000">
        <a:off x="1" y="4089754"/>
        <a:ext cx="1331367" cy="570586"/>
      </dsp:txXfrm>
    </dsp:sp>
    <dsp:sp modelId="{1BBB20D5-C950-4FF3-BB4A-64FDA5C29261}">
      <dsp:nvSpPr>
        <dsp:cNvPr id="0" name=""/>
        <dsp:cNvSpPr/>
      </dsp:nvSpPr>
      <dsp:spPr>
        <a:xfrm rot="5400000">
          <a:off x="4368028" y="387409"/>
          <a:ext cx="1236269" cy="730959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Не включение </a:t>
          </a:r>
          <a:r>
            <a:rPr lang="ru-RU" sz="1400" b="1" kern="1200" dirty="0" smtClean="0"/>
            <a:t>в контракт (договор) обязательных условий</a:t>
          </a:r>
          <a:endParaRPr lang="ru-RU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Несоответствие контракта (договора) требованиям, предусмотренным документацией (извещением) о закупке, протоколам закупки, заявке участника закупки</a:t>
          </a:r>
          <a:endParaRPr lang="ru-RU" sz="1400" b="1" kern="1200" dirty="0"/>
        </a:p>
      </dsp:txBody>
      <dsp:txXfrm rot="-5400000">
        <a:off x="1331367" y="3484420"/>
        <a:ext cx="7249242" cy="111556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E37822-1640-4A8D-9494-0AD4082B4154}">
      <dsp:nvSpPr>
        <dsp:cNvPr id="0" name=""/>
        <dsp:cNvSpPr/>
      </dsp:nvSpPr>
      <dsp:spPr>
        <a:xfrm rot="5400000">
          <a:off x="-218526" y="221893"/>
          <a:ext cx="1456843" cy="101979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Исполнение контрактов</a:t>
          </a:r>
          <a:endParaRPr lang="ru-RU" sz="1400" b="1" kern="1200" dirty="0">
            <a:solidFill>
              <a:schemeClr val="tx1"/>
            </a:solidFill>
          </a:endParaRPr>
        </a:p>
      </dsp:txBody>
      <dsp:txXfrm rot="-5400000">
        <a:off x="1" y="513261"/>
        <a:ext cx="1019790" cy="437053"/>
      </dsp:txXfrm>
    </dsp:sp>
    <dsp:sp modelId="{2E023DD5-83A7-43F3-9D3F-0E6FBA0367C0}">
      <dsp:nvSpPr>
        <dsp:cNvPr id="0" name=""/>
        <dsp:cNvSpPr/>
      </dsp:nvSpPr>
      <dsp:spPr>
        <a:xfrm rot="5400000">
          <a:off x="4320897" y="-3297739"/>
          <a:ext cx="946948" cy="754916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Неправомерное внесение изменений в контракт (договор) в части сроков исполнения</a:t>
          </a:r>
          <a:endParaRPr lang="ru-RU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Нарушения условий реализации контрактов (договоров), в том числе сроков реализации, включая  своевременность расчетов по контракту (договору)</a:t>
          </a:r>
          <a:endParaRPr lang="ru-RU" sz="1400" b="1" kern="1200" dirty="0"/>
        </a:p>
      </dsp:txBody>
      <dsp:txXfrm rot="-5400000">
        <a:off x="1019791" y="49593"/>
        <a:ext cx="7502935" cy="854496"/>
      </dsp:txXfrm>
    </dsp:sp>
    <dsp:sp modelId="{B7316929-7624-4C01-9B19-39E9D1CCD19A}">
      <dsp:nvSpPr>
        <dsp:cNvPr id="0" name=""/>
        <dsp:cNvSpPr/>
      </dsp:nvSpPr>
      <dsp:spPr>
        <a:xfrm rot="5400000">
          <a:off x="-218526" y="1534234"/>
          <a:ext cx="1456843" cy="101979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Исполнение контрактов</a:t>
          </a:r>
          <a:endParaRPr lang="ru-RU" sz="1400" b="1" kern="1200" dirty="0">
            <a:solidFill>
              <a:schemeClr val="tx1"/>
            </a:solidFill>
          </a:endParaRPr>
        </a:p>
      </dsp:txBody>
      <dsp:txXfrm rot="-5400000">
        <a:off x="1" y="1825602"/>
        <a:ext cx="1019790" cy="437053"/>
      </dsp:txXfrm>
    </dsp:sp>
    <dsp:sp modelId="{3372F35A-FCBE-4E07-91C7-0127834E896F}">
      <dsp:nvSpPr>
        <dsp:cNvPr id="0" name=""/>
        <dsp:cNvSpPr/>
      </dsp:nvSpPr>
      <dsp:spPr>
        <a:xfrm rot="5400000">
          <a:off x="4320897" y="-1985398"/>
          <a:ext cx="946948" cy="754916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Несоответствие поставленных товаров, выполненных работ, оказанных услуг требованиям, установленным в контрактах (договорах)</a:t>
          </a:r>
          <a:endParaRPr lang="ru-RU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Отсутствие экспертизы результатов, предусмотренных контрактом (договором), и отчета о результатах отдельного этапа исполнения контракта (договора), о поставленном товаре, выполненной работе или об оказанной услуге</a:t>
          </a:r>
          <a:endParaRPr lang="ru-RU" sz="1400" b="1" kern="1200" dirty="0"/>
        </a:p>
      </dsp:txBody>
      <dsp:txXfrm rot="-5400000">
        <a:off x="1019791" y="1361934"/>
        <a:ext cx="7502935" cy="854496"/>
      </dsp:txXfrm>
    </dsp:sp>
    <dsp:sp modelId="{08FE9CF4-21EC-4634-9086-65CAF2F7E54B}">
      <dsp:nvSpPr>
        <dsp:cNvPr id="0" name=""/>
        <dsp:cNvSpPr/>
      </dsp:nvSpPr>
      <dsp:spPr>
        <a:xfrm rot="5400000">
          <a:off x="-218526" y="2846575"/>
          <a:ext cx="1456843" cy="101979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Исполнение контрактов</a:t>
          </a:r>
          <a:endParaRPr lang="ru-RU" sz="1400" b="1" kern="1200" dirty="0">
            <a:solidFill>
              <a:schemeClr val="tx1"/>
            </a:solidFill>
          </a:endParaRPr>
        </a:p>
      </dsp:txBody>
      <dsp:txXfrm rot="-5400000">
        <a:off x="1" y="3137943"/>
        <a:ext cx="1019790" cy="437053"/>
      </dsp:txXfrm>
    </dsp:sp>
    <dsp:sp modelId="{5E84DAA4-48BE-4232-B087-B1ADE94C9D1B}">
      <dsp:nvSpPr>
        <dsp:cNvPr id="0" name=""/>
        <dsp:cNvSpPr/>
      </dsp:nvSpPr>
      <dsp:spPr>
        <a:xfrm rot="5400000">
          <a:off x="4320897" y="-673058"/>
          <a:ext cx="946948" cy="754916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Неприменение мер ответственности по контракту (договору) (отсутствуют взыскания неустойки (пени, штрафы) с недобросовестного поставщика (подрядчика, исполнителя)</a:t>
          </a:r>
          <a:endParaRPr lang="ru-RU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Неиспользование мер обеспечения исполнения обязательств (с недобросовестного поставщика (подрядчика, исполнителя) не удержаны обеспечение заявки, обеспечение исполнения контракта (договора)</a:t>
          </a:r>
          <a:endParaRPr lang="ru-RU" sz="1400" b="1" kern="1200" dirty="0"/>
        </a:p>
      </dsp:txBody>
      <dsp:txXfrm rot="-5400000">
        <a:off x="1019791" y="2674274"/>
        <a:ext cx="7502935" cy="854496"/>
      </dsp:txXfrm>
    </dsp:sp>
    <dsp:sp modelId="{DEF34326-922E-48F0-B704-9524D1EDE4F6}">
      <dsp:nvSpPr>
        <dsp:cNvPr id="0" name=""/>
        <dsp:cNvSpPr/>
      </dsp:nvSpPr>
      <dsp:spPr>
        <a:xfrm rot="5400000">
          <a:off x="-218526" y="4158915"/>
          <a:ext cx="1456843" cy="101979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223-ФЗ</a:t>
          </a:r>
          <a:endParaRPr lang="ru-RU" sz="1400" b="1" kern="1200" dirty="0">
            <a:solidFill>
              <a:schemeClr val="tx1"/>
            </a:solidFill>
          </a:endParaRPr>
        </a:p>
      </dsp:txBody>
      <dsp:txXfrm rot="-5400000">
        <a:off x="1" y="4450283"/>
        <a:ext cx="1019790" cy="437053"/>
      </dsp:txXfrm>
    </dsp:sp>
    <dsp:sp modelId="{3F879B50-2216-4131-9EEC-0FDAA750F5F6}">
      <dsp:nvSpPr>
        <dsp:cNvPr id="0" name=""/>
        <dsp:cNvSpPr/>
      </dsp:nvSpPr>
      <dsp:spPr>
        <a:xfrm rot="5400000">
          <a:off x="4320897" y="659338"/>
          <a:ext cx="946948" cy="754916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Несоблюдение принципов и основных положений о закупке</a:t>
          </a:r>
          <a:endParaRPr lang="ru-RU" sz="1400" b="1" kern="1200" dirty="0"/>
        </a:p>
      </dsp:txBody>
      <dsp:txXfrm rot="-5400000">
        <a:off x="1019791" y="4006670"/>
        <a:ext cx="7502935" cy="85449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CD784C-8CBC-4EBA-BD0B-E6CE972EE602}">
      <dsp:nvSpPr>
        <dsp:cNvPr id="0" name=""/>
        <dsp:cNvSpPr/>
      </dsp:nvSpPr>
      <dsp:spPr>
        <a:xfrm rot="5400000">
          <a:off x="-267858" y="585517"/>
          <a:ext cx="1785726" cy="125000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БК РФ</a:t>
          </a:r>
          <a:endParaRPr lang="ru-RU" sz="1400" b="1" kern="1200" dirty="0">
            <a:solidFill>
              <a:schemeClr val="tx1"/>
            </a:solidFill>
          </a:endParaRPr>
        </a:p>
      </dsp:txBody>
      <dsp:txXfrm rot="-5400000">
        <a:off x="1" y="942662"/>
        <a:ext cx="1250008" cy="535718"/>
      </dsp:txXfrm>
    </dsp:sp>
    <dsp:sp modelId="{47C17235-9572-4FCA-A8EC-0AE2B8A12B90}">
      <dsp:nvSpPr>
        <dsp:cNvPr id="0" name=""/>
        <dsp:cNvSpPr/>
      </dsp:nvSpPr>
      <dsp:spPr>
        <a:xfrm rot="5400000">
          <a:off x="4031517" y="-2768719"/>
          <a:ext cx="1770461" cy="73334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Принятие бюджетных обязательств в размерах, превышающих утвержденные бюджетные ассигнования и (или) лимиты бюджетных обязательств (ст. 15.15.10 КоАП)</a:t>
          </a:r>
          <a:endParaRPr lang="ru-RU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Нарушение порядка и условий предоставления межбюджетных субсидий (ст. 15.15.3 КоАП)</a:t>
          </a:r>
          <a:endParaRPr lang="ru-RU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Расходование бюджетных средств на цели, не соответствующие целям их предоставления (ст. 15.14 КоАП)</a:t>
          </a:r>
          <a:endParaRPr lang="ru-RU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Неэффективное расходование бюджетных средств (ст. 34 БК РФ)</a:t>
          </a:r>
          <a:endParaRPr lang="ru-RU" sz="1400" b="1" kern="1200" dirty="0"/>
        </a:p>
      </dsp:txBody>
      <dsp:txXfrm rot="-5400000">
        <a:off x="1250009" y="99216"/>
        <a:ext cx="7247052" cy="1597607"/>
      </dsp:txXfrm>
    </dsp:sp>
    <dsp:sp modelId="{43347152-A776-4409-87C5-37974F5257F6}">
      <dsp:nvSpPr>
        <dsp:cNvPr id="0" name=""/>
        <dsp:cNvSpPr/>
      </dsp:nvSpPr>
      <dsp:spPr>
        <a:xfrm rot="5400000">
          <a:off x="-247371" y="2273298"/>
          <a:ext cx="1785726" cy="125000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БК РФ</a:t>
          </a:r>
          <a:endParaRPr lang="ru-RU" sz="1400" b="1" kern="1200" dirty="0">
            <a:solidFill>
              <a:schemeClr val="tx1"/>
            </a:solidFill>
          </a:endParaRPr>
        </a:p>
      </dsp:txBody>
      <dsp:txXfrm rot="-5400000">
        <a:off x="20488" y="2630443"/>
        <a:ext cx="1250008" cy="535718"/>
      </dsp:txXfrm>
    </dsp:sp>
    <dsp:sp modelId="{C14D9A03-FFAA-46D7-AEC2-30A5C58CE223}">
      <dsp:nvSpPr>
        <dsp:cNvPr id="0" name=""/>
        <dsp:cNvSpPr/>
      </dsp:nvSpPr>
      <dsp:spPr>
        <a:xfrm rot="5400000">
          <a:off x="4325900" y="-1135953"/>
          <a:ext cx="1160722" cy="73334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Нарушение порядка применения бюджетной классификации РФ </a:t>
          </a:r>
          <a:r>
            <a:rPr lang="ru-RU" sz="1400" b="1" kern="1200" dirty="0" smtClean="0"/>
            <a:t> (65н)</a:t>
          </a:r>
          <a:endParaRPr lang="ru-RU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Непредставление или представление с нарушением сроков бюджетной отчетности, либо представление заведомо недостоверной бюджетной отчетности, нарушение порядка составления и предоставления отчета об исполнении бюджетов бюджетной системы РФ</a:t>
          </a:r>
          <a:endParaRPr lang="ru-RU" sz="1400" b="1" kern="1200" dirty="0"/>
        </a:p>
      </dsp:txBody>
      <dsp:txXfrm rot="-5400000">
        <a:off x="1239522" y="2007087"/>
        <a:ext cx="7276817" cy="1047398"/>
      </dsp:txXfrm>
    </dsp:sp>
    <dsp:sp modelId="{70949A86-40B3-447B-8CA1-6CB451995382}">
      <dsp:nvSpPr>
        <dsp:cNvPr id="0" name=""/>
        <dsp:cNvSpPr/>
      </dsp:nvSpPr>
      <dsp:spPr>
        <a:xfrm rot="5400000">
          <a:off x="-267858" y="3797934"/>
          <a:ext cx="1785726" cy="125000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Закон о бухгалтерском учете</a:t>
          </a:r>
          <a:endParaRPr lang="ru-RU" sz="1400" b="1" kern="1200" dirty="0">
            <a:solidFill>
              <a:schemeClr val="tx1"/>
            </a:solidFill>
          </a:endParaRPr>
        </a:p>
      </dsp:txBody>
      <dsp:txXfrm rot="-5400000">
        <a:off x="1" y="4155079"/>
        <a:ext cx="1250008" cy="535718"/>
      </dsp:txXfrm>
    </dsp:sp>
    <dsp:sp modelId="{F5373C93-64AF-4EC0-A1AD-BCF6A676BB37}">
      <dsp:nvSpPr>
        <dsp:cNvPr id="0" name=""/>
        <dsp:cNvSpPr/>
      </dsp:nvSpPr>
      <dsp:spPr>
        <a:xfrm rot="5400000">
          <a:off x="4336081" y="444002"/>
          <a:ext cx="1161332" cy="73334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Нарушение требований, предъявляемых к обязательным реквизитам первичных учетных документов (ст. 15.11 КоАП)</a:t>
          </a:r>
          <a:endParaRPr lang="ru-RU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Нарушение требований по оформлению фактов хозяйственной жизни экономического субъекта первичными учетными документами (ст. 15.11 КоАП)</a:t>
          </a:r>
          <a:endParaRPr lang="ru-RU" sz="1400" b="1" kern="1200" dirty="0"/>
        </a:p>
      </dsp:txBody>
      <dsp:txXfrm rot="-5400000">
        <a:off x="1250008" y="3586767"/>
        <a:ext cx="7276787" cy="10479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B3429A-4996-4E8A-9907-26EBCB65C05D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8007"/>
            <a:ext cx="5388610" cy="44412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5655AF-C603-43CA-9AB9-46F21F484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262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6/6/2017 6:19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0" y="9374301"/>
            <a:ext cx="6062187" cy="493474"/>
          </a:xfrm>
        </p:spPr>
        <p:txBody>
          <a:bodyPr/>
          <a:lstStyle/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Корпорация Майкрософт (Microsoft Corporation), 2007. Все права защищены. Microsoft, Windows, Windows Vista и другие названия продуктов являются или могут являться зарегистрированными товарными знаками и/или товарными знаками в США и/или других странах.</a:t>
            </a:r>
          </a:p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Информация приведена в этом документе только в демонстрационных целях и не отражает точку зрения представителей корпорации Майкрософт на момент составления данной презентации.  Поскольку корпорация Майкрософт вынуждена учитывать меняющиеся рыночные условия, она не гарантирует точность информации, указанной после составления этой презентации, а также не берет на себя подобной обязанности.  </a:t>
            </a:r>
            <a:b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КОРПОРАЦИЯ МАЙКРОСОФТ НЕ ДАЕТ НИКАКИХ ЯВНЫХ, ПОДРАЗУМЕВАЕМЫХ ИЛИ ЗАКРЕПЛЕННЫХ ЗАКОНОДАТЕЛЬСТВОМ ГАРАНТИЙ В ОТНОШЕНИИ СВЕДЕНИЙ ИЗ ЭТОЙ ПРЕЗЕНТАЦИИ.</a:t>
            </a:r>
          </a:p>
          <a:p>
            <a:pPr algn="l" defTabSz="914400">
              <a:buNone/>
            </a:pPr>
            <a:endParaRPr lang="en-US" sz="5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6062186" y="9374301"/>
            <a:ext cx="672018" cy="493474"/>
          </a:xfrm>
        </p:spPr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92939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6/6/2017 6:19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Корпорация Майкрософт (Microsoft Corporation), 2007. Все права защищены. Microsoft, Windows, Windows Vista и другие названия продуктов являются или могут являться зарегистрированными товарными знаками и/или товарными знаками в США и/или других странах.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Информация приведена в этом документе только в демонстрационных целях и не отражает точку зрения представителей корпорации Майкрософт на момент составления данной презентации.  Поскольку корпорация Майкрософт вынуждена учитывать меняющиеся рыночные условия, она не гарантирует точность информации, указанной после составления этой презентации, а также не берет на себя подобной обязанности.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КОРПОРАЦИЯ МАЙКРОСОФТ НЕ ДАЕТ НИКАКИХ ЯВНЫХ, ПОДРАЗУМЕВАЕМЫХ ИЛИ ЗАКРЕПЛЕННЫХ ЗАКОНОДАТЕЛЬСТВОМ ГАРАНТИЙ В ОТНОШЕНИИ СВЕДЕНИЙ ИЗ ЭТОЙ ПРЕЗЕНТАЦИИ.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16494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6/6/2017 6:19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Корпорация Майкрософт (Microsoft Corporation), 2007. Все права защищены. Microsoft, Windows, Windows Vista и другие названия продуктов являются или могут являться зарегистрированными товарными знаками и/или товарными знаками в США и/или других странах.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Информация приведена в этом документе только в демонстрационных целях и не отражает точку зрения представителей корпорации Майкрософт на момент составления данной презентации.  Поскольку корпорация Майкрософт вынуждена учитывать меняющиеся рыночные условия, она не гарантирует точность информации, указанной после составления этой презентации, а также не берет на себя подобной обязанности.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КОРПОРАЦИЯ МАЙКРОСОФТ НЕ ДАЕТ НИКАКИХ ЯВНЫХ, ПОДРАЗУМЕВАЕМЫХ ИЛИ ЗАКРЕПЛЕННЫХ ЗАКОНОДАТЕЛЬСТВОМ ГАРАНТИЙ В ОТНОШЕНИИ СВЕДЕНИЙ ИЗ ЭТОЙ ПРЕЗЕНТАЦИИ.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83460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6/6/2017 6:19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Корпорация Майкрософт (Microsoft Corporation), 2007. Все права защищены. Microsoft, Windows, Windows Vista и другие названия продуктов являются или могут являться зарегистрированными товарными знаками и/или товарными знаками в США и/или других странах.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Информация приведена в этом документе только в демонстрационных целях и не отражает точку зрения представителей корпорации Майкрософт на момент составления данной презентации.  Поскольку корпорация Майкрософт вынуждена учитывать меняющиеся рыночные условия, она не гарантирует точность информации, указанной после составления этой презентации, а также не берет на себя подобной обязанности.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КОРПОРАЦИЯ МАЙКРОСОФТ НЕ ДАЕТ НИКАКИХ ЯВНЫХ, ПОДРАЗУМЕВАЕМЫХ ИЛИ ЗАКРЕПЛЕННЫХ ЗАКОНОДАТЕЛЬСТВОМ ГАРАНТИЙ В ОТНОШЕНИИ СВЕДЕНИЙ ИЗ ЭТОЙ ПРЕЗЕНТАЦИИ.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10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4892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6/6/2017 6:19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Корпорация Майкрософт (Microsoft Corporation), 2007. Все права защищены. Microsoft, Windows, Windows Vista и другие названия продуктов являются или могут являться зарегистрированными товарными знаками и/или товарными знаками в США и/или других странах.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Информация приведена в этом документе только в демонстрационных целях и не отражает точку зрения представителей корпорации Майкрософт на момент составления данной презентации.  Поскольку корпорация Майкрософт вынуждена учитывать меняющиеся рыночные условия, она не гарантирует точность информации, указанной после составления этой презентации, а также не берет на себя подобной обязанности.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КОРПОРАЦИЯ МАЙКРОСОФТ НЕ ДАЕТ НИКАКИХ ЯВНЫХ, ПОДРАЗУМЕВАЕМЫХ ИЛИ ЗАКРЕПЛЕННЫХ ЗАКОНОДАТЕЛЬСТВОМ ГАРАНТИЙ В ОТНОШЕНИИ СВЕДЕНИЙ ИЗ ЭТОЙ ПРЕЗЕНТАЦИИ.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923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Заголовок и объект">
    <p:bg bwMode="black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Заголовок и объект">
    <p:bg bwMode="black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Текст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пользуется для слайдов с кодом программного обеспеч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117503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1742015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1742015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757802"/>
            <a:ext cx="4114800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981" y="1757802"/>
            <a:ext cx="4117019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: печать с использованием оттенков серог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1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8A06294B00CA92DC373E4A0BE7CBDE6757435AA898F9013F712055C980C84A9C9C3C79B7B7F9D33EoEjAQ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561E5E100D3F85119DF92D2D85A1F6B68B232C1B2A5BF917184B8179AFB314848601BEB9915B8F7F4Ar3Q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0250" y="908720"/>
            <a:ext cx="7681913" cy="3436268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dirty="0"/>
              <a:t>Особенности проведения проверки Счетной палатой: нарушения, выявляемые в ходе контроля 	</a:t>
            </a:r>
            <a:br>
              <a:rPr lang="ru-RU" dirty="0"/>
            </a:br>
            <a:endParaRPr lang="ru-RU" sz="54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1370012"/>
          </a:xfrm>
        </p:spPr>
        <p:txBody>
          <a:bodyPr>
            <a:normAutofit/>
          </a:bodyPr>
          <a:lstStyle/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4000" b="1" dirty="0" smtClean="0">
                <a:solidFill>
                  <a:srgbClr val="000000"/>
                </a:solidFill>
              </a:rPr>
              <a:t>Гремякова Ольга Петровна</a:t>
            </a:r>
          </a:p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rgbClr val="000000"/>
                </a:solidFill>
              </a:rPr>
              <a:t>аудитор счетной палаты Тульской области</a:t>
            </a:r>
            <a:endParaRPr lang="ru-RU" b="0" i="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3350"/>
            <a:ext cx="8382000" cy="491354"/>
          </a:xfrm>
        </p:spPr>
        <p:txBody>
          <a:bodyPr>
            <a:normAutofit fontScale="90000"/>
          </a:bodyPr>
          <a:lstStyle/>
          <a:p>
            <a:pPr defTabSz="914400"/>
            <a:r>
              <a:rPr lang="ru-RU" sz="3200" dirty="0"/>
              <a:t>Коррупционные риски при осуществлении закупок</a:t>
            </a:r>
            <a:r>
              <a:rPr lang="ru-RU" sz="3100" b="0" i="0" spc="-150" dirty="0" smtClean="0">
                <a:solidFill>
                  <a:srgbClr val="1D4775"/>
                </a:solidFill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cs typeface="Arial"/>
              </a:rPr>
              <a:t/>
            </a:r>
            <a:br>
              <a:rPr lang="ru-RU" sz="3100" b="0" i="0" spc="-150" dirty="0" smtClean="0">
                <a:solidFill>
                  <a:srgbClr val="1D4775"/>
                </a:solidFill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cs typeface="Arial"/>
              </a:rPr>
            </a:br>
            <a:endParaRPr lang="ru-RU" sz="27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381000" y="908720"/>
            <a:ext cx="8382000" cy="56166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/>
              <a:t> </a:t>
            </a:r>
          </a:p>
          <a:p>
            <a:pPr marL="0" indent="0" algn="l" defTabSz="914400"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None/>
            </a:pPr>
            <a:endParaRPr lang="ru-RU" sz="2800" b="0" i="0" dirty="0">
              <a:solidFill>
                <a:srgbClr val="000000"/>
              </a:solidFill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4849747"/>
              </p:ext>
            </p:extLst>
          </p:nvPr>
        </p:nvGraphicFramePr>
        <p:xfrm>
          <a:off x="179512" y="764704"/>
          <a:ext cx="8856984" cy="576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559"/>
                <a:gridCol w="6984425"/>
              </a:tblGrid>
              <a:tr h="33079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Этапы</a:t>
                      </a:r>
                      <a:r>
                        <a:rPr lang="ru-RU" sz="1400" baseline="0" dirty="0" smtClean="0"/>
                        <a:t> закупок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Коррупционные риски</a:t>
                      </a:r>
                      <a:endParaRPr lang="ru-RU" sz="1400" dirty="0"/>
                    </a:p>
                  </a:txBody>
                  <a:tcPr/>
                </a:tc>
              </a:tr>
              <a:tr h="79390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Организация закупок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Назначение контрактных управляющих, не имеющих соответствующего образования или повышения квалификации в сфере закупок;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Выявление конфликта интересов при назначении контрактного управляющего и т.д.</a:t>
                      </a:r>
                      <a:endParaRPr lang="ru-RU" sz="1400" dirty="0"/>
                    </a:p>
                  </a:txBody>
                  <a:tcPr/>
                </a:tc>
              </a:tr>
              <a:tr h="79390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Планирование закупок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 размещение или несвоевременное размещение плана закупок (планов-графиков), не включение  полного объема закупок в план-график, включение необоснованных закупок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по Н(М)ЦК и характеристикам ТРУ</a:t>
                      </a:r>
                      <a:endParaRPr lang="ru-RU" sz="1400" dirty="0"/>
                    </a:p>
                  </a:txBody>
                  <a:tcPr/>
                </a:tc>
              </a:tr>
              <a:tr h="79390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Осуществление закупок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Неправомерный отказ (допуск) участников размещения заказа, установление неправомерных требований к участникам размещения заказа, наличие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конфликта интересов закупочной комиссии с участниками закупок;</a:t>
                      </a:r>
                      <a:endParaRPr lang="ru-RU" sz="1400" dirty="0"/>
                    </a:p>
                  </a:txBody>
                  <a:tcPr/>
                </a:tc>
              </a:tr>
              <a:tr h="21832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Заключение и исполнение контрактов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Заключение контрактов на условиях отличных от условий указанных в документации о закупках;</a:t>
                      </a:r>
                    </a:p>
                    <a:p>
                      <a:pPr marL="0" marR="0" lvl="0" indent="0" algn="l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Наличие конфликта интересов при подписании контрактов;</a:t>
                      </a:r>
                      <a:endParaRPr lang="ru-RU" sz="1400" dirty="0" smtClean="0"/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 применение антидемпинговых мер;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приемка товаров, работ, услуг по качеству, не соответствующих условиям контракта;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приемка некачественно  выполненных работ, оплата непринятых и невыполненных работ;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заключение дополнительных соглашений на изменение сроков и объемов работ, условий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контракта по оплате.</a:t>
                      </a:r>
                    </a:p>
                  </a:txBody>
                  <a:tcPr/>
                </a:tc>
              </a:tr>
              <a:tr h="86488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Применение</a:t>
                      </a:r>
                      <a:r>
                        <a:rPr lang="ru-RU" sz="1400" baseline="0" dirty="0" smtClean="0"/>
                        <a:t> мер ответственности по контракту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 предъявление претензий к гаранту по банковской гарантии в случае неисполнения обязательств по контракту, а также исполнителю по контракту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660720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quarter" idx="10"/>
          </p:nvPr>
        </p:nvSpPr>
        <p:spPr>
          <a:xfrm>
            <a:off x="611560" y="2060848"/>
            <a:ext cx="7872611" cy="1679996"/>
          </a:xfrm>
        </p:spPr>
        <p:txBody>
          <a:bodyPr/>
          <a:lstStyle/>
          <a:p>
            <a:pPr marL="0" indent="0"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6600" dirty="0" smtClean="0"/>
              <a:t>СПАСИБО ЗА ВНИМАНИЕ!</a:t>
            </a:r>
            <a:endParaRPr lang="ru-RU" sz="6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9"/>
            <a:ext cx="8382000" cy="534516"/>
          </a:xfrm>
        </p:spPr>
        <p:txBody>
          <a:bodyPr>
            <a:normAutofit fontScale="90000"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Аудит в сфере закупок</a:t>
            </a:r>
            <a:endParaRPr lang="ru-RU" sz="3600" b="0" i="0" spc="-150" dirty="0">
              <a:solidFill>
                <a:srgbClr val="1D4775"/>
              </a:solidFill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381000" y="1484784"/>
            <a:ext cx="8382000" cy="3922713"/>
          </a:xfrm>
        </p:spPr>
        <p:txBody>
          <a:bodyPr>
            <a:normAutofit/>
          </a:bodyPr>
          <a:lstStyle/>
          <a:p>
            <a:pPr marL="0" indent="0" algn="l" defTabSz="914400"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None/>
            </a:pPr>
            <a:endParaRPr lang="ru-RU" sz="2800" b="0" i="0" dirty="0">
              <a:solidFill>
                <a:srgbClr val="000000"/>
              </a:solidFill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673126827"/>
              </p:ext>
            </p:extLst>
          </p:nvPr>
        </p:nvGraphicFramePr>
        <p:xfrm>
          <a:off x="323528" y="836713"/>
          <a:ext cx="8712968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23528" y="5733256"/>
            <a:ext cx="87129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4290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планируемым к заключению, заключенным и исполненным контрактам.</a:t>
            </a:r>
            <a:endParaRPr lang="ru-RU" sz="2800" b="1" dirty="0">
              <a:latin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3350"/>
            <a:ext cx="8382000" cy="563362"/>
          </a:xfrm>
        </p:spPr>
        <p:txBody>
          <a:bodyPr>
            <a:normAutofit/>
          </a:bodyPr>
          <a:lstStyle/>
          <a:p>
            <a:pPr defTabSz="914400">
              <a:spcBef>
                <a:spcPts val="0"/>
              </a:spcBef>
            </a:pPr>
            <a:r>
              <a:rPr lang="ru-RU" sz="2800" b="1" dirty="0" smtClean="0"/>
              <a:t>Методологическое </a:t>
            </a:r>
            <a:r>
              <a:rPr lang="ru-RU" sz="2800" b="1" dirty="0"/>
              <a:t>обеспечение аудита в сфере закупок</a:t>
            </a:r>
            <a:endParaRPr lang="ru-RU" sz="2800" b="0" i="0" spc="-150" dirty="0">
              <a:solidFill>
                <a:srgbClr val="1D4775"/>
              </a:solidFill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381000" y="980728"/>
            <a:ext cx="8382000" cy="5544616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Стандарт </a:t>
            </a:r>
            <a:r>
              <a:rPr lang="ru-RU" sz="2800" b="1" dirty="0"/>
              <a:t>внешнего государственного финансового аудита (контроля) </a:t>
            </a:r>
            <a:r>
              <a:rPr lang="ru-RU" sz="2800" dirty="0"/>
              <a:t>СФК 21 «Проведение аудита в сфере закупок товаров, работ, услуг, осуществляемых объектами аудита (контроля)» (утвержден коллегией счетной палаты Тульской области (протокол от «24» февраля 2016 года № 1)</a:t>
            </a:r>
          </a:p>
          <a:p>
            <a:r>
              <a:rPr lang="ru-RU" sz="2800" b="1" dirty="0"/>
              <a:t>Методические рекомендации по проведению аудита в сфере закупок </a:t>
            </a:r>
            <a:r>
              <a:rPr lang="ru-RU" sz="2800" dirty="0"/>
              <a:t>в  ходе проведения контрольных и экспертно-аналитических мероприятий счетной палаты Тульской области (утверждены коллегией счетной палаты Тульской области (протокол от «24» февраля 2016 года № 1)</a:t>
            </a:r>
          </a:p>
          <a:p>
            <a:r>
              <a:rPr lang="en-US" sz="2800" b="1" dirty="0"/>
              <a:t>http://www.sptulobl.ru/law/methodic</a:t>
            </a:r>
            <a:r>
              <a:rPr lang="en-US" sz="2800" dirty="0"/>
              <a:t>/</a:t>
            </a:r>
            <a:endParaRPr lang="ru-RU" sz="2800" dirty="0"/>
          </a:p>
          <a:p>
            <a:pPr marL="0" indent="0" algn="l" defTabSz="914400"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None/>
            </a:pPr>
            <a:endParaRPr lang="ru-RU" sz="2800" b="0" i="0" dirty="0">
              <a:solidFill>
                <a:srgbClr val="000000"/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39409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9"/>
            <a:ext cx="8382000" cy="462508"/>
          </a:xfrm>
        </p:spPr>
        <p:txBody>
          <a:bodyPr/>
          <a:lstStyle/>
          <a:p>
            <a:r>
              <a:rPr lang="ru-RU" dirty="0"/>
              <a:t>Н</a:t>
            </a:r>
            <a:r>
              <a:rPr lang="ru-RU" dirty="0" smtClean="0"/>
              <a:t>арушения в сфере закупок</a:t>
            </a:r>
            <a:endParaRPr lang="ru-RU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618437155"/>
              </p:ext>
            </p:extLst>
          </p:nvPr>
        </p:nvGraphicFramePr>
        <p:xfrm>
          <a:off x="251520" y="980728"/>
          <a:ext cx="8640960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58808113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9"/>
            <a:ext cx="8382000" cy="462508"/>
          </a:xfrm>
        </p:spPr>
        <p:txBody>
          <a:bodyPr/>
          <a:lstStyle/>
          <a:p>
            <a:r>
              <a:rPr lang="ru-RU" dirty="0"/>
              <a:t>Нарушения в сфере закупок</a:t>
            </a: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227099271"/>
              </p:ext>
            </p:extLst>
          </p:nvPr>
        </p:nvGraphicFramePr>
        <p:xfrm>
          <a:off x="251520" y="980728"/>
          <a:ext cx="8640960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06373510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9"/>
            <a:ext cx="8382000" cy="462508"/>
          </a:xfrm>
        </p:spPr>
        <p:txBody>
          <a:bodyPr/>
          <a:lstStyle/>
          <a:p>
            <a:r>
              <a:rPr lang="ru-RU" dirty="0"/>
              <a:t>Нарушения в сфере закупок</a:t>
            </a: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430234431"/>
              </p:ext>
            </p:extLst>
          </p:nvPr>
        </p:nvGraphicFramePr>
        <p:xfrm>
          <a:off x="323528" y="1052736"/>
          <a:ext cx="8568952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67117888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9"/>
            <a:ext cx="8382000" cy="664797"/>
          </a:xfrm>
        </p:spPr>
        <p:txBody>
          <a:bodyPr/>
          <a:lstStyle/>
          <a:p>
            <a:r>
              <a:rPr lang="ru-RU" dirty="0"/>
              <a:t>Н</a:t>
            </a:r>
            <a:r>
              <a:rPr lang="ru-RU" dirty="0" smtClean="0"/>
              <a:t>арушения в сфере закупок БК РФ</a:t>
            </a:r>
            <a:endParaRPr lang="ru-RU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355609435"/>
              </p:ext>
            </p:extLst>
          </p:nvPr>
        </p:nvGraphicFramePr>
        <p:xfrm>
          <a:off x="280256" y="1124744"/>
          <a:ext cx="8583488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30276122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9"/>
            <a:ext cx="8382000" cy="462508"/>
          </a:xfrm>
        </p:spPr>
        <p:txBody>
          <a:bodyPr/>
          <a:lstStyle/>
          <a:p>
            <a:r>
              <a:rPr lang="ru-RU" dirty="0" smtClean="0"/>
              <a:t>Бюджетная классификация (65Н)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6434109"/>
              </p:ext>
            </p:extLst>
          </p:nvPr>
        </p:nvGraphicFramePr>
        <p:xfrm>
          <a:off x="179512" y="836713"/>
          <a:ext cx="8784976" cy="55166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79860"/>
                <a:gridCol w="4505116"/>
              </a:tblGrid>
              <a:tr h="33159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Вид расходов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94860">
                <a:tc>
                  <a:txBody>
                    <a:bodyPr/>
                    <a:lstStyle/>
                    <a:p>
                      <a:r>
                        <a:rPr lang="ru-RU" sz="1600" b="1" i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243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Закупка товаров, работ, услуг в целях капитального ремонта государственного (муниципального) имущества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i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244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Прочая закупка товаров, работ и услуг для обеспечения государственных (муниципальных) нужд </a:t>
                      </a:r>
                      <a:endParaRPr lang="ru-RU" sz="1600" dirty="0"/>
                    </a:p>
                  </a:txBody>
                  <a:tcPr/>
                </a:tc>
              </a:tr>
              <a:tr h="2201710">
                <a:tc>
                  <a:txBody>
                    <a:bodyPr/>
                    <a:lstStyle/>
                    <a:p>
                      <a:pPr marL="0" marR="0" lvl="0" indent="0" algn="l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 данному элементу отражаются расходы на закупку ТРУ, а также расходы </a:t>
                      </a:r>
                      <a:r>
                        <a:rPr lang="ru-RU" sz="1600" b="1" i="1" u="sng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 капитальному ремонту</a:t>
                      </a:r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а также реставрации государственного (муниципального) имущества, за исключением расходов на осуществление бюджетных инвестиций в объекты капитального строительства государственной (муниципальной) собственности.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 данному элементу отражаются расходы на закупку ТРУ для обеспечения государственных (муниципальных) нужд, а также расходы государственных (муниципальных) учреждений не отнесенных согласно Указаний (65н) к иным элементам видов расходов</a:t>
                      </a:r>
                    </a:p>
                    <a:p>
                      <a:pPr marL="0" marR="0" lvl="0" indent="0" algn="l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(расходы </a:t>
                      </a:r>
                      <a:r>
                        <a:rPr lang="ru-RU" sz="1600" b="1" i="1" u="sng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 текущий ремонт </a:t>
                      </a:r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отражаются по данному виду расходов)</a:t>
                      </a:r>
                      <a:endParaRPr lang="ru-RU" sz="1600" dirty="0"/>
                    </a:p>
                  </a:txBody>
                  <a:tcPr/>
                </a:tc>
              </a:tr>
              <a:tr h="2072439">
                <a:tc gridSpan="2">
                  <a:txBody>
                    <a:bodyPr/>
                    <a:lstStyle/>
                    <a:p>
                      <a:pPr marL="0" marR="0" lvl="0" indent="0" algn="l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соответствии с </a:t>
                      </a:r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частью 2 статьи 103 Закона N 44-ФЗ в реестр контрактов включается в том числе информация об источнике финансирования.</a:t>
                      </a:r>
                    </a:p>
                    <a:p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несвоевременное представление информации (сведений) и (или) документов, подлежащих включению в реестры контрактов,  или представление, направление недостоверной информации (сведений) и (или) документов, содержащих недостоверную информацию, - влечет наложение административного штрафа на должностных лиц в размере двадцати тысяч рублей.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5445500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443198"/>
          </a:xfrm>
        </p:spPr>
        <p:txBody>
          <a:bodyPr/>
          <a:lstStyle/>
          <a:p>
            <a:r>
              <a:rPr lang="ru-RU" sz="3200" dirty="0" smtClean="0"/>
              <a:t>Требования к оформлению первичных документов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15516" y="2492896"/>
            <a:ext cx="871296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</a:rPr>
              <a:t>2. Обязательными реквизитами первичного учетного документа </a:t>
            </a:r>
            <a:r>
              <a:rPr lang="ru-RU" dirty="0" smtClean="0">
                <a:latin typeface="Times New Roman" panose="02020603050405020304" pitchFamily="18" charset="0"/>
              </a:rPr>
              <a:t>являются (ст. 9 402-ФЗ):</a:t>
            </a:r>
            <a:endParaRPr lang="ru-RU" dirty="0">
              <a:latin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</a:rPr>
              <a:t>1) наименование документа;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</a:rPr>
              <a:t>2) дата составления документа;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</a:rPr>
              <a:t>3) наименование экономического субъекта, составившего документ;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</a:rPr>
              <a:t>4) содержание факта хозяйственной жизни;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</a:rPr>
              <a:t>5) величина натурального и (или) денежного измерения факта хозяйственной жизни с указанием единиц измерения;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</a:rPr>
              <a:t>6) наименование должности лица (лиц), совершившего (совершивших) сделку, операцию и ответственного (ответственных) за ее оформление, либо наименование должности лица (лиц), ответственного (ответственных) за оформление свершившегося события</a:t>
            </a:r>
            <a:r>
              <a:rPr lang="ru-RU" dirty="0" smtClean="0">
                <a:latin typeface="Times New Roman" panose="02020603050405020304" pitchFamily="18" charset="0"/>
              </a:rPr>
              <a:t>; 7</a:t>
            </a:r>
            <a:r>
              <a:rPr lang="ru-RU" dirty="0">
                <a:latin typeface="Times New Roman" panose="02020603050405020304" pitchFamily="18" charset="0"/>
              </a:rPr>
              <a:t>) подписи лиц, предусмотренных </a:t>
            </a:r>
            <a:r>
              <a:rPr lang="ru-RU" dirty="0">
                <a:solidFill>
                  <a:srgbClr val="0000FF"/>
                </a:solidFill>
                <a:latin typeface="Times New Roman" panose="02020603050405020304" pitchFamily="18" charset="0"/>
                <a:hlinkClick r:id=""/>
              </a:rPr>
              <a:t>пунктом 6 настоящей части, с указанием их фамилий и инициалов либо иных реквизитов, необходимых для идентификации этих лиц.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5516" y="764704"/>
            <a:ext cx="88209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</a:rPr>
              <a:t>Каждый факт хозяйственной жизни подлежит оформлению первичным учетным документом. Не допускается принятие к бухгалтерскому учету документов, которыми оформляются не имевшие места факты хозяйственной жизни, в том числе лежащие в основе </a:t>
            </a:r>
            <a:r>
              <a:rPr lang="ru-RU" dirty="0">
                <a:solidFill>
                  <a:srgbClr val="0000FF"/>
                </a:solidFill>
                <a:latin typeface="Times New Roman" panose="02020603050405020304" pitchFamily="18" charset="0"/>
                <a:hlinkClick r:id="rId2"/>
              </a:rPr>
              <a:t>мнимых и притворных сделок.</a:t>
            </a:r>
          </a:p>
        </p:txBody>
      </p:sp>
    </p:spTree>
    <p:extLst>
      <p:ext uri="{BB962C8B-B14F-4D97-AF65-F5344CB8AC3E}">
        <p14:creationId xmlns:p14="http://schemas.microsoft.com/office/powerpoint/2010/main" val="3526129950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1_White Template with blue-green Segoe_TP10286786">
  <a:themeElements>
    <a:clrScheme name="White - blue accents template template">
      <a:dk1>
        <a:srgbClr val="000000"/>
      </a:dk1>
      <a:lt1>
        <a:srgbClr val="FFFFFF"/>
      </a:lt1>
      <a:dk2>
        <a:srgbClr val="1D4775"/>
      </a:dk2>
      <a:lt2>
        <a:srgbClr val="FEF194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A061C3"/>
      </a:accent6>
      <a:hlink>
        <a:srgbClr val="1D4775"/>
      </a:hlink>
      <a:folHlink>
        <a:srgbClr val="1D477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Белый текст и шрифт Courier для слайдов с кодом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F83F853-FA01-4B06-983B-0DEE9474D6E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Образцы слайдов презентации (белая панель с сине-зеленым оформлением)</Template>
  <TotalTime>522</TotalTime>
  <Words>1751</Words>
  <Application>Microsoft Office PowerPoint</Application>
  <PresentationFormat>Экран (4:3)</PresentationFormat>
  <Paragraphs>121</Paragraphs>
  <Slides>11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Courier New</vt:lpstr>
      <vt:lpstr>Times New Roman</vt:lpstr>
      <vt:lpstr>Wingdings</vt:lpstr>
      <vt:lpstr>1_White Template with blue-green Segoe_TP10286786</vt:lpstr>
      <vt:lpstr>Белый текст и шрифт Courier для слайдов с кодом</vt:lpstr>
      <vt:lpstr> Особенности проведения проверки Счетной палатой: нарушения, выявляемые в ходе контроля   </vt:lpstr>
      <vt:lpstr>Аудит в сфере закупок</vt:lpstr>
      <vt:lpstr>Методологическое обеспечение аудита в сфере закупок</vt:lpstr>
      <vt:lpstr>Нарушения в сфере закупок</vt:lpstr>
      <vt:lpstr>Нарушения в сфере закупок</vt:lpstr>
      <vt:lpstr>Нарушения в сфере закупок</vt:lpstr>
      <vt:lpstr>Нарушения в сфере закупок БК РФ</vt:lpstr>
      <vt:lpstr>Бюджетная классификация (65Н)</vt:lpstr>
      <vt:lpstr>Требования к оформлению первичных документов</vt:lpstr>
      <vt:lpstr>Коррупционные риски при осуществлении закупок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презентации</dc:title>
  <dc:creator>Гремякова Ольга Петровна</dc:creator>
  <cp:keywords/>
  <cp:lastModifiedBy>Гремякова Ольга Петровна</cp:lastModifiedBy>
  <cp:revision>45</cp:revision>
  <cp:lastPrinted>2016-05-25T13:33:33Z</cp:lastPrinted>
  <dcterms:created xsi:type="dcterms:W3CDTF">2016-05-25T10:39:35Z</dcterms:created>
  <dcterms:modified xsi:type="dcterms:W3CDTF">2017-06-06T16:46:23Z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TC102867869990</vt:lpwstr>
  </property>
</Properties>
</file>