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6" r:id="rId10"/>
    <p:sldId id="263" r:id="rId11"/>
    <p:sldId id="264" r:id="rId12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C1CF5-25A7-4424-99B9-D1D51364F25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DFC9C5-D1FA-42C6-B737-D726738518BE}">
      <dgm:prSet phldrT="[Текст]" custT="1"/>
      <dgm:spPr/>
      <dgm:t>
        <a:bodyPr/>
        <a:lstStyle/>
        <a:p>
          <a:r>
            <a:rPr lang="ru-RU" sz="1600" b="1" dirty="0" smtClean="0"/>
            <a:t>Машиностроительный колледж имени Никиты Демидова</a:t>
          </a:r>
          <a:endParaRPr lang="ru-RU" sz="1600" b="1" dirty="0"/>
        </a:p>
      </dgm:t>
    </dgm:pt>
    <dgm:pt modelId="{5DBF08CA-62B5-453D-AB4F-946F2065C2CE}" type="parTrans" cxnId="{8BC8B910-A078-4D8F-BE7B-03BFD2B46416}">
      <dgm:prSet/>
      <dgm:spPr/>
      <dgm:t>
        <a:bodyPr/>
        <a:lstStyle/>
        <a:p>
          <a:endParaRPr lang="ru-RU"/>
        </a:p>
      </dgm:t>
    </dgm:pt>
    <dgm:pt modelId="{C7E33D27-6C41-472B-B467-80E238D16951}" type="sibTrans" cxnId="{8BC8B910-A078-4D8F-BE7B-03BFD2B46416}">
      <dgm:prSet/>
      <dgm:spPr/>
      <dgm:t>
        <a:bodyPr/>
        <a:lstStyle/>
        <a:p>
          <a:endParaRPr lang="ru-RU"/>
        </a:p>
      </dgm:t>
    </dgm:pt>
    <dgm:pt modelId="{370B88FB-75E9-47A7-8D8A-8004194367FA}">
      <dgm:prSet phldrT="[Текст]" custT="1"/>
      <dgm:spPr/>
      <dgm:t>
        <a:bodyPr/>
        <a:lstStyle/>
        <a:p>
          <a:r>
            <a:rPr lang="ru-RU" sz="2000" dirty="0" smtClean="0"/>
            <a:t>Масло крестьянское сладко-сливочное (</a:t>
          </a:r>
          <a:r>
            <a:rPr lang="ru-RU" sz="2000" i="1" u="sng" dirty="0" smtClean="0"/>
            <a:t>отклонения не выявлены</a:t>
          </a:r>
          <a:r>
            <a:rPr lang="ru-RU" sz="2000" dirty="0" smtClean="0"/>
            <a:t>)</a:t>
          </a:r>
          <a:endParaRPr lang="ru-RU" sz="2000" dirty="0"/>
        </a:p>
      </dgm:t>
    </dgm:pt>
    <dgm:pt modelId="{66383E56-7F10-4D06-9D3E-9BDD10BC2DB8}" type="parTrans" cxnId="{69C900C5-A6BC-4987-88FF-A7ED12027341}">
      <dgm:prSet/>
      <dgm:spPr/>
      <dgm:t>
        <a:bodyPr/>
        <a:lstStyle/>
        <a:p>
          <a:endParaRPr lang="ru-RU"/>
        </a:p>
      </dgm:t>
    </dgm:pt>
    <dgm:pt modelId="{C9A32ABA-87F6-44FE-BEB5-CFEC97245553}" type="sibTrans" cxnId="{69C900C5-A6BC-4987-88FF-A7ED12027341}">
      <dgm:prSet/>
      <dgm:spPr/>
      <dgm:t>
        <a:bodyPr/>
        <a:lstStyle/>
        <a:p>
          <a:endParaRPr lang="ru-RU"/>
        </a:p>
      </dgm:t>
    </dgm:pt>
    <dgm:pt modelId="{220284CF-8BC3-460B-BC6F-38E6E5735E4D}">
      <dgm:prSet phldrT="[Текст]" custT="1"/>
      <dgm:spPr/>
      <dgm:t>
        <a:bodyPr/>
        <a:lstStyle/>
        <a:p>
          <a:r>
            <a:rPr lang="ru-RU" sz="1800" b="1" dirty="0" smtClean="0"/>
            <a:t>ФБУЗ «Центр гигиены и эпидемиологии в Тульской области»</a:t>
          </a:r>
          <a:endParaRPr lang="ru-RU" sz="1800" b="1" dirty="0"/>
        </a:p>
      </dgm:t>
    </dgm:pt>
    <dgm:pt modelId="{8857428C-7408-4B60-B594-2B63374868BA}" type="parTrans" cxnId="{C8415F58-9FBE-4F14-9851-E69A3C793A0B}">
      <dgm:prSet/>
      <dgm:spPr/>
      <dgm:t>
        <a:bodyPr/>
        <a:lstStyle/>
        <a:p>
          <a:endParaRPr lang="ru-RU"/>
        </a:p>
      </dgm:t>
    </dgm:pt>
    <dgm:pt modelId="{974AF477-084D-45C5-BB23-15E7FEFC20AC}" type="sibTrans" cxnId="{C8415F58-9FBE-4F14-9851-E69A3C793A0B}">
      <dgm:prSet/>
      <dgm:spPr/>
      <dgm:t>
        <a:bodyPr/>
        <a:lstStyle/>
        <a:p>
          <a:endParaRPr lang="ru-RU"/>
        </a:p>
      </dgm:t>
    </dgm:pt>
    <dgm:pt modelId="{F0D93759-0B91-4D71-AE57-FA868AEFEDF9}">
      <dgm:prSet phldrT="[Текст]" custT="1"/>
      <dgm:spPr/>
      <dgm:t>
        <a:bodyPr/>
        <a:lstStyle/>
        <a:p>
          <a:r>
            <a:rPr lang="ru-RU" sz="1600" dirty="0" smtClean="0"/>
            <a:t>Осуществил отбор проб пищевых продуктов, поставляемых в образовательные учреждения по контрактам</a:t>
          </a:r>
          <a:endParaRPr lang="ru-RU" sz="1600" dirty="0"/>
        </a:p>
      </dgm:t>
    </dgm:pt>
    <dgm:pt modelId="{05E6C12D-F9BD-4D5C-91D3-86FE8DF06651}" type="parTrans" cxnId="{A8B92A63-CB9D-451F-A3CA-587EA1AB84A6}">
      <dgm:prSet/>
      <dgm:spPr/>
      <dgm:t>
        <a:bodyPr/>
        <a:lstStyle/>
        <a:p>
          <a:endParaRPr lang="ru-RU"/>
        </a:p>
      </dgm:t>
    </dgm:pt>
    <dgm:pt modelId="{14687580-E747-4562-A612-40782D03C957}" type="sibTrans" cxnId="{A8B92A63-CB9D-451F-A3CA-587EA1AB84A6}">
      <dgm:prSet/>
      <dgm:spPr/>
      <dgm:t>
        <a:bodyPr/>
        <a:lstStyle/>
        <a:p>
          <a:endParaRPr lang="ru-RU"/>
        </a:p>
      </dgm:t>
    </dgm:pt>
    <dgm:pt modelId="{77F6E654-0052-48BB-AD47-450C1309DA88}">
      <dgm:prSet phldrT="[Текст]"/>
      <dgm:spPr/>
      <dgm:t>
        <a:bodyPr/>
        <a:lstStyle/>
        <a:p>
          <a:r>
            <a:rPr lang="ru-RU" b="1" dirty="0" smtClean="0"/>
            <a:t>Тульский детский сад для детей с ОВЗ</a:t>
          </a:r>
          <a:endParaRPr lang="ru-RU" b="1" dirty="0"/>
        </a:p>
      </dgm:t>
    </dgm:pt>
    <dgm:pt modelId="{5220C665-51D4-42F0-8E9D-28B999861B9F}" type="parTrans" cxnId="{6781B03C-F19E-4B83-A46D-6BA0FA19D729}">
      <dgm:prSet/>
      <dgm:spPr/>
      <dgm:t>
        <a:bodyPr/>
        <a:lstStyle/>
        <a:p>
          <a:endParaRPr lang="ru-RU"/>
        </a:p>
      </dgm:t>
    </dgm:pt>
    <dgm:pt modelId="{12E44EFA-B3CA-4A96-8587-E7BC9CD9007D}" type="sibTrans" cxnId="{6781B03C-F19E-4B83-A46D-6BA0FA19D729}">
      <dgm:prSet/>
      <dgm:spPr/>
      <dgm:t>
        <a:bodyPr/>
        <a:lstStyle/>
        <a:p>
          <a:endParaRPr lang="ru-RU"/>
        </a:p>
      </dgm:t>
    </dgm:pt>
    <dgm:pt modelId="{1DE535FB-3BB7-480B-9D6F-D7E72A6993D8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002060"/>
              </a:solidFill>
            </a:rPr>
            <a:t>Масло крестьянское сладко-сливочное (производитель «КМЗ», Россия, г. Курск)</a:t>
          </a:r>
          <a:endParaRPr lang="ru-RU" sz="1400" b="1" i="1" dirty="0">
            <a:solidFill>
              <a:srgbClr val="002060"/>
            </a:solidFill>
          </a:endParaRPr>
        </a:p>
      </dgm:t>
    </dgm:pt>
    <dgm:pt modelId="{793E907F-1777-4D76-BB59-8D87D2EB4BEB}" type="parTrans" cxnId="{7FEF4D03-3B34-4231-AF71-504ECDC979B3}">
      <dgm:prSet/>
      <dgm:spPr/>
      <dgm:t>
        <a:bodyPr/>
        <a:lstStyle/>
        <a:p>
          <a:endParaRPr lang="ru-RU"/>
        </a:p>
      </dgm:t>
    </dgm:pt>
    <dgm:pt modelId="{252EB97A-FB5D-4367-86A3-434EBD24FDF6}" type="sibTrans" cxnId="{7FEF4D03-3B34-4231-AF71-504ECDC979B3}">
      <dgm:prSet/>
      <dgm:spPr/>
      <dgm:t>
        <a:bodyPr/>
        <a:lstStyle/>
        <a:p>
          <a:endParaRPr lang="ru-RU"/>
        </a:p>
      </dgm:t>
    </dgm:pt>
    <dgm:pt modelId="{0B8B4F92-8560-4BF1-80FD-FBD8F7F73850}">
      <dgm:prSet phldrT="[Текст]" custT="1"/>
      <dgm:spPr/>
      <dgm:t>
        <a:bodyPr/>
        <a:lstStyle/>
        <a:p>
          <a:r>
            <a:rPr lang="ru-RU" sz="1400" dirty="0" smtClean="0"/>
            <a:t>Кефир </a:t>
          </a:r>
          <a:r>
            <a:rPr lang="ru-RU" sz="1400" dirty="0" err="1" smtClean="0"/>
            <a:t>м.д.ж</a:t>
          </a:r>
          <a:r>
            <a:rPr lang="ru-RU" sz="1400" dirty="0" smtClean="0"/>
            <a:t>. 3,2% (производитель ООО «Молодел» Московская область)</a:t>
          </a:r>
          <a:endParaRPr lang="ru-RU" sz="1400" i="1" dirty="0"/>
        </a:p>
      </dgm:t>
    </dgm:pt>
    <dgm:pt modelId="{B43EED56-8D41-43A6-A142-C0B8CB94A6E8}" type="parTrans" cxnId="{8783E32B-DBBE-4F2F-89DB-CDDF7CBD9058}">
      <dgm:prSet/>
      <dgm:spPr/>
      <dgm:t>
        <a:bodyPr/>
        <a:lstStyle/>
        <a:p>
          <a:endParaRPr lang="ru-RU"/>
        </a:p>
      </dgm:t>
    </dgm:pt>
    <dgm:pt modelId="{D24E3B52-6A47-445E-B9B6-3A024417F500}" type="sibTrans" cxnId="{8783E32B-DBBE-4F2F-89DB-CDDF7CBD9058}">
      <dgm:prSet/>
      <dgm:spPr/>
      <dgm:t>
        <a:bodyPr/>
        <a:lstStyle/>
        <a:p>
          <a:endParaRPr lang="ru-RU"/>
        </a:p>
      </dgm:t>
    </dgm:pt>
    <dgm:pt modelId="{0F1BA09A-519D-4274-BA0A-156AD489C66B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002060"/>
              </a:solidFill>
            </a:rPr>
            <a:t>Сметана </a:t>
          </a:r>
          <a:r>
            <a:rPr lang="ru-RU" sz="1400" b="1" i="1" dirty="0" err="1" smtClean="0">
              <a:solidFill>
                <a:srgbClr val="002060"/>
              </a:solidFill>
            </a:rPr>
            <a:t>м.д.ж</a:t>
          </a:r>
          <a:r>
            <a:rPr lang="ru-RU" sz="1400" b="1" i="1" dirty="0" smtClean="0">
              <a:solidFill>
                <a:srgbClr val="002060"/>
              </a:solidFill>
            </a:rPr>
            <a:t>. 15% (производитель ООО «Молодел» Московская область) </a:t>
          </a:r>
          <a:endParaRPr lang="ru-RU" sz="1400" b="1" i="1" dirty="0">
            <a:solidFill>
              <a:srgbClr val="002060"/>
            </a:solidFill>
          </a:endParaRPr>
        </a:p>
      </dgm:t>
    </dgm:pt>
    <dgm:pt modelId="{17CFB57B-B27E-4ADC-9255-6DD0CD7E3912}" type="parTrans" cxnId="{6D63AF9C-7D57-4D79-86FD-39DB97EFEA3B}">
      <dgm:prSet/>
      <dgm:spPr/>
      <dgm:t>
        <a:bodyPr/>
        <a:lstStyle/>
        <a:p>
          <a:endParaRPr lang="ru-RU"/>
        </a:p>
      </dgm:t>
    </dgm:pt>
    <dgm:pt modelId="{2D0A8FC2-3299-4526-AA1E-04D4D043020D}" type="sibTrans" cxnId="{6D63AF9C-7D57-4D79-86FD-39DB97EFEA3B}">
      <dgm:prSet/>
      <dgm:spPr/>
      <dgm:t>
        <a:bodyPr/>
        <a:lstStyle/>
        <a:p>
          <a:endParaRPr lang="ru-RU"/>
        </a:p>
      </dgm:t>
    </dgm:pt>
    <dgm:pt modelId="{95065C64-A535-46E4-A91D-18DC3BFC96DA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002060"/>
              </a:solidFill>
            </a:rPr>
            <a:t>Не соответствуют ТР ТС 033/2013 «Технический регламент Таможенного союза «О безопасности молока и молочной продукции»</a:t>
          </a:r>
          <a:endParaRPr lang="ru-RU" sz="1400" b="1" i="1" dirty="0">
            <a:solidFill>
              <a:srgbClr val="002060"/>
            </a:solidFill>
          </a:endParaRPr>
        </a:p>
      </dgm:t>
    </dgm:pt>
    <dgm:pt modelId="{35BEC55E-7BAC-447A-B3E1-8320F683BEF1}" type="parTrans" cxnId="{BD002AA8-51A7-4A78-BFC7-BF921DC2EC75}">
      <dgm:prSet/>
      <dgm:spPr/>
      <dgm:t>
        <a:bodyPr/>
        <a:lstStyle/>
        <a:p>
          <a:endParaRPr lang="ru-RU"/>
        </a:p>
      </dgm:t>
    </dgm:pt>
    <dgm:pt modelId="{3CB06F8B-CDDD-45DF-8183-6C686E9292BF}" type="sibTrans" cxnId="{BD002AA8-51A7-4A78-BFC7-BF921DC2EC75}">
      <dgm:prSet/>
      <dgm:spPr/>
      <dgm:t>
        <a:bodyPr/>
        <a:lstStyle/>
        <a:p>
          <a:endParaRPr lang="ru-RU"/>
        </a:p>
      </dgm:t>
    </dgm:pt>
    <dgm:pt modelId="{FA4821BA-0FD9-47D3-B5BD-B960DA803A26}">
      <dgm:prSet phldrT="[Текст]" custT="1"/>
      <dgm:spPr/>
      <dgm:t>
        <a:bodyPr/>
        <a:lstStyle/>
        <a:p>
          <a:r>
            <a:rPr lang="ru-RU" sz="1400" dirty="0" smtClean="0"/>
            <a:t>(</a:t>
          </a:r>
          <a:r>
            <a:rPr lang="ru-RU" sz="1400" i="1" dirty="0" smtClean="0"/>
            <a:t>отклонения не выявлены)</a:t>
          </a:r>
          <a:endParaRPr lang="ru-RU" sz="1400" i="1" dirty="0"/>
        </a:p>
      </dgm:t>
    </dgm:pt>
    <dgm:pt modelId="{062203EB-34F9-4A15-8F74-E1831A41D108}" type="parTrans" cxnId="{E1D7FFC1-D08B-40B6-8A6C-3805A99DBF36}">
      <dgm:prSet/>
      <dgm:spPr/>
    </dgm:pt>
    <dgm:pt modelId="{0A793A00-A74E-4CF0-B87D-AD12D4012E9D}" type="sibTrans" cxnId="{E1D7FFC1-D08B-40B6-8A6C-3805A99DBF36}">
      <dgm:prSet/>
      <dgm:spPr/>
    </dgm:pt>
    <dgm:pt modelId="{CB23C8E5-DB7F-49B3-A14B-98F6069D1918}" type="pres">
      <dgm:prSet presAssocID="{E28C1CF5-25A7-4424-99B9-D1D51364F2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03CDF4-A4E1-4E27-AEF8-843FAC6F89AD}" type="pres">
      <dgm:prSet presAssocID="{E28C1CF5-25A7-4424-99B9-D1D51364F25A}" presName="tSp" presStyleCnt="0"/>
      <dgm:spPr/>
    </dgm:pt>
    <dgm:pt modelId="{6C9C6E6F-F031-4F24-B8D6-212EE8DB23C9}" type="pres">
      <dgm:prSet presAssocID="{E28C1CF5-25A7-4424-99B9-D1D51364F25A}" presName="bSp" presStyleCnt="0"/>
      <dgm:spPr/>
    </dgm:pt>
    <dgm:pt modelId="{2DFFFF50-F596-4C34-A90B-18074A414273}" type="pres">
      <dgm:prSet presAssocID="{E28C1CF5-25A7-4424-99B9-D1D51364F25A}" presName="process" presStyleCnt="0"/>
      <dgm:spPr/>
    </dgm:pt>
    <dgm:pt modelId="{3E6FBD68-AC10-4FE5-959F-5EDE97A3F7D9}" type="pres">
      <dgm:prSet presAssocID="{83DFC9C5-D1FA-42C6-B737-D726738518BE}" presName="composite1" presStyleCnt="0"/>
      <dgm:spPr/>
    </dgm:pt>
    <dgm:pt modelId="{4A0BBCBC-BF99-4996-8DB5-822BC57CA532}" type="pres">
      <dgm:prSet presAssocID="{83DFC9C5-D1FA-42C6-B737-D726738518BE}" presName="dummyNode1" presStyleLbl="node1" presStyleIdx="0" presStyleCnt="3"/>
      <dgm:spPr/>
    </dgm:pt>
    <dgm:pt modelId="{E73D29AA-6454-48B7-872C-B47E07989D34}" type="pres">
      <dgm:prSet presAssocID="{83DFC9C5-D1FA-42C6-B737-D726738518BE}" presName="childNode1" presStyleLbl="bgAcc1" presStyleIdx="0" presStyleCnt="3" custLinFactNeighborX="9449" custLinFactNeighborY="-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D684A-39E2-41D6-8BA8-5BF5915AAD91}" type="pres">
      <dgm:prSet presAssocID="{83DFC9C5-D1FA-42C6-B737-D726738518B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E287D-0285-4D3B-8640-7E0805AFA78B}" type="pres">
      <dgm:prSet presAssocID="{83DFC9C5-D1FA-42C6-B737-D726738518BE}" presName="parentNode1" presStyleLbl="node1" presStyleIdx="0" presStyleCnt="3" custLinFactNeighborX="4583" custLinFactNeighborY="553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9040E-B8F4-4626-9F59-1F3891EB9798}" type="pres">
      <dgm:prSet presAssocID="{83DFC9C5-D1FA-42C6-B737-D726738518BE}" presName="connSite1" presStyleCnt="0"/>
      <dgm:spPr/>
    </dgm:pt>
    <dgm:pt modelId="{521C0BC6-7D03-403E-9335-3D3F100C369F}" type="pres">
      <dgm:prSet presAssocID="{C7E33D27-6C41-472B-B467-80E238D16951}" presName="Name9" presStyleLbl="sibTrans2D1" presStyleIdx="0" presStyleCnt="2" custAng="10740000" custLinFactNeighborX="11973" custLinFactNeighborY="-65912"/>
      <dgm:spPr/>
      <dgm:t>
        <a:bodyPr/>
        <a:lstStyle/>
        <a:p>
          <a:endParaRPr lang="ru-RU"/>
        </a:p>
      </dgm:t>
    </dgm:pt>
    <dgm:pt modelId="{F0D390A6-7D3E-4A22-962D-F4D851D742D5}" type="pres">
      <dgm:prSet presAssocID="{220284CF-8BC3-460B-BC6F-38E6E5735E4D}" presName="composite2" presStyleCnt="0"/>
      <dgm:spPr/>
    </dgm:pt>
    <dgm:pt modelId="{3CB5A5C1-65B6-4DCC-9398-B056785CAC4B}" type="pres">
      <dgm:prSet presAssocID="{220284CF-8BC3-460B-BC6F-38E6E5735E4D}" presName="dummyNode2" presStyleLbl="node1" presStyleIdx="0" presStyleCnt="3"/>
      <dgm:spPr/>
    </dgm:pt>
    <dgm:pt modelId="{159E10B8-DF8A-4F78-95DC-24F9AB773372}" type="pres">
      <dgm:prSet presAssocID="{220284CF-8BC3-460B-BC6F-38E6E5735E4D}" presName="childNode2" presStyleLbl="bgAcc1" presStyleIdx="1" presStyleCnt="3" custScaleX="107080" custScaleY="133693" custLinFactNeighborX="1226" custLinFactNeighborY="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1219F-2D05-45C3-ACCA-9C9A64A0B60C}" type="pres">
      <dgm:prSet presAssocID="{220284CF-8BC3-460B-BC6F-38E6E5735E4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1455D-B8B1-4472-822C-B4E561BDC262}" type="pres">
      <dgm:prSet presAssocID="{220284CF-8BC3-460B-BC6F-38E6E5735E4D}" presName="parentNode2" presStyleLbl="node1" presStyleIdx="1" presStyleCnt="3" custScaleX="99710" custScaleY="133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5ABBE-225E-4CD9-98AC-8CD105C42B10}" type="pres">
      <dgm:prSet presAssocID="{220284CF-8BC3-460B-BC6F-38E6E5735E4D}" presName="connSite2" presStyleCnt="0"/>
      <dgm:spPr/>
    </dgm:pt>
    <dgm:pt modelId="{63EFCF2E-0AFC-4159-BC46-2214E014D2D5}" type="pres">
      <dgm:prSet presAssocID="{974AF477-084D-45C5-BB23-15E7FEFC20AC}" presName="Name18" presStyleLbl="sibTrans2D1" presStyleIdx="1" presStyleCnt="2" custLinFactNeighborX="13725" custLinFactNeighborY="-1031"/>
      <dgm:spPr/>
      <dgm:t>
        <a:bodyPr/>
        <a:lstStyle/>
        <a:p>
          <a:endParaRPr lang="ru-RU"/>
        </a:p>
      </dgm:t>
    </dgm:pt>
    <dgm:pt modelId="{3F9CB500-CE4F-45CF-AB61-91C318428336}" type="pres">
      <dgm:prSet presAssocID="{77F6E654-0052-48BB-AD47-450C1309DA88}" presName="composite1" presStyleCnt="0"/>
      <dgm:spPr/>
    </dgm:pt>
    <dgm:pt modelId="{FFA30073-CAA2-41A8-9ECA-408D9333C630}" type="pres">
      <dgm:prSet presAssocID="{77F6E654-0052-48BB-AD47-450C1309DA88}" presName="dummyNode1" presStyleLbl="node1" presStyleIdx="1" presStyleCnt="3"/>
      <dgm:spPr/>
    </dgm:pt>
    <dgm:pt modelId="{FA434FF2-849F-41CD-9B30-B9BA383DFF4F}" type="pres">
      <dgm:prSet presAssocID="{77F6E654-0052-48BB-AD47-450C1309DA88}" presName="childNode1" presStyleLbl="bgAcc1" presStyleIdx="2" presStyleCnt="3" custScaleX="173684" custScaleY="134593" custLinFactNeighborX="-13748" custLinFactNeighborY="1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91267-CA72-4AB3-90A6-E0FE4D768119}" type="pres">
      <dgm:prSet presAssocID="{77F6E654-0052-48BB-AD47-450C1309DA8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76B0B-4ADD-4376-B981-07C0CEB6E381}" type="pres">
      <dgm:prSet presAssocID="{77F6E654-0052-48BB-AD47-450C1309DA88}" presName="parentNode1" presStyleLbl="node1" presStyleIdx="2" presStyleCnt="3" custLinFactNeighborX="13834" custLinFactNeighborY="73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AE277-0C94-4A74-A1D7-03F6086917B5}" type="pres">
      <dgm:prSet presAssocID="{77F6E654-0052-48BB-AD47-450C1309DA88}" presName="connSite1" presStyleCnt="0"/>
      <dgm:spPr/>
    </dgm:pt>
  </dgm:ptLst>
  <dgm:cxnLst>
    <dgm:cxn modelId="{6781B03C-F19E-4B83-A46D-6BA0FA19D729}" srcId="{E28C1CF5-25A7-4424-99B9-D1D51364F25A}" destId="{77F6E654-0052-48BB-AD47-450C1309DA88}" srcOrd="2" destOrd="0" parTransId="{5220C665-51D4-42F0-8E9D-28B999861B9F}" sibTransId="{12E44EFA-B3CA-4A96-8587-E7BC9CD9007D}"/>
    <dgm:cxn modelId="{69C900C5-A6BC-4987-88FF-A7ED12027341}" srcId="{83DFC9C5-D1FA-42C6-B737-D726738518BE}" destId="{370B88FB-75E9-47A7-8D8A-8004194367FA}" srcOrd="0" destOrd="0" parTransId="{66383E56-7F10-4D06-9D3E-9BDD10BC2DB8}" sibTransId="{C9A32ABA-87F6-44FE-BEB5-CFEC97245553}"/>
    <dgm:cxn modelId="{E1D7FFC1-D08B-40B6-8A6C-3805A99DBF36}" srcId="{77F6E654-0052-48BB-AD47-450C1309DA88}" destId="{FA4821BA-0FD9-47D3-B5BD-B960DA803A26}" srcOrd="4" destOrd="0" parTransId="{062203EB-34F9-4A15-8F74-E1831A41D108}" sibTransId="{0A793A00-A74E-4CF0-B87D-AD12D4012E9D}"/>
    <dgm:cxn modelId="{C29118D8-D115-41CF-94A0-85004012382D}" type="presOf" srcId="{83DFC9C5-D1FA-42C6-B737-D726738518BE}" destId="{658E287D-0285-4D3B-8640-7E0805AFA78B}" srcOrd="0" destOrd="0" presId="urn:microsoft.com/office/officeart/2005/8/layout/hProcess4"/>
    <dgm:cxn modelId="{BD002AA8-51A7-4A78-BFC7-BF921DC2EC75}" srcId="{77F6E654-0052-48BB-AD47-450C1309DA88}" destId="{95065C64-A535-46E4-A91D-18DC3BFC96DA}" srcOrd="2" destOrd="0" parTransId="{35BEC55E-7BAC-447A-B3E1-8320F683BEF1}" sibTransId="{3CB06F8B-CDDD-45DF-8183-6C686E9292BF}"/>
    <dgm:cxn modelId="{B2CEEB7F-C188-4068-88EC-DAB81260EC8E}" type="presOf" srcId="{95065C64-A535-46E4-A91D-18DC3BFC96DA}" destId="{9CB91267-CA72-4AB3-90A6-E0FE4D768119}" srcOrd="1" destOrd="2" presId="urn:microsoft.com/office/officeart/2005/8/layout/hProcess4"/>
    <dgm:cxn modelId="{6DA4CF41-3F22-4FFD-9990-561500BB8DFE}" type="presOf" srcId="{77F6E654-0052-48BB-AD47-450C1309DA88}" destId="{6E676B0B-4ADD-4376-B981-07C0CEB6E381}" srcOrd="0" destOrd="0" presId="urn:microsoft.com/office/officeart/2005/8/layout/hProcess4"/>
    <dgm:cxn modelId="{8BC8B910-A078-4D8F-BE7B-03BFD2B46416}" srcId="{E28C1CF5-25A7-4424-99B9-D1D51364F25A}" destId="{83DFC9C5-D1FA-42C6-B737-D726738518BE}" srcOrd="0" destOrd="0" parTransId="{5DBF08CA-62B5-453D-AB4F-946F2065C2CE}" sibTransId="{C7E33D27-6C41-472B-B467-80E238D16951}"/>
    <dgm:cxn modelId="{63EC65A0-CD2B-4C4C-8C11-DD2AEBED3001}" type="presOf" srcId="{0F1BA09A-519D-4274-BA0A-156AD489C66B}" destId="{9CB91267-CA72-4AB3-90A6-E0FE4D768119}" srcOrd="1" destOrd="1" presId="urn:microsoft.com/office/officeart/2005/8/layout/hProcess4"/>
    <dgm:cxn modelId="{C908DD00-99D4-42CA-9F94-185A23406D90}" type="presOf" srcId="{0B8B4F92-8560-4BF1-80FD-FBD8F7F73850}" destId="{9CB91267-CA72-4AB3-90A6-E0FE4D768119}" srcOrd="1" destOrd="3" presId="urn:microsoft.com/office/officeart/2005/8/layout/hProcess4"/>
    <dgm:cxn modelId="{DBD9F4B6-0375-4F49-A29A-22B81EC639F6}" type="presOf" srcId="{C7E33D27-6C41-472B-B467-80E238D16951}" destId="{521C0BC6-7D03-403E-9335-3D3F100C369F}" srcOrd="0" destOrd="0" presId="urn:microsoft.com/office/officeart/2005/8/layout/hProcess4"/>
    <dgm:cxn modelId="{6D63AF9C-7D57-4D79-86FD-39DB97EFEA3B}" srcId="{77F6E654-0052-48BB-AD47-450C1309DA88}" destId="{0F1BA09A-519D-4274-BA0A-156AD489C66B}" srcOrd="1" destOrd="0" parTransId="{17CFB57B-B27E-4ADC-9255-6DD0CD7E3912}" sibTransId="{2D0A8FC2-3299-4526-AA1E-04D4D043020D}"/>
    <dgm:cxn modelId="{9A38D2DB-F18A-4B06-96C3-29EE96502862}" type="presOf" srcId="{974AF477-084D-45C5-BB23-15E7FEFC20AC}" destId="{63EFCF2E-0AFC-4159-BC46-2214E014D2D5}" srcOrd="0" destOrd="0" presId="urn:microsoft.com/office/officeart/2005/8/layout/hProcess4"/>
    <dgm:cxn modelId="{599FAB6B-967A-4859-BFEB-38743E8A7083}" type="presOf" srcId="{0B8B4F92-8560-4BF1-80FD-FBD8F7F73850}" destId="{FA434FF2-849F-41CD-9B30-B9BA383DFF4F}" srcOrd="0" destOrd="3" presId="urn:microsoft.com/office/officeart/2005/8/layout/hProcess4"/>
    <dgm:cxn modelId="{DC730C2F-BA91-42C1-A97A-010631435FD6}" type="presOf" srcId="{370B88FB-75E9-47A7-8D8A-8004194367FA}" destId="{E73D29AA-6454-48B7-872C-B47E07989D34}" srcOrd="0" destOrd="0" presId="urn:microsoft.com/office/officeart/2005/8/layout/hProcess4"/>
    <dgm:cxn modelId="{7EBBD33F-3AF7-4DBE-B939-9EA7F529B916}" type="presOf" srcId="{E28C1CF5-25A7-4424-99B9-D1D51364F25A}" destId="{CB23C8E5-DB7F-49B3-A14B-98F6069D1918}" srcOrd="0" destOrd="0" presId="urn:microsoft.com/office/officeart/2005/8/layout/hProcess4"/>
    <dgm:cxn modelId="{7FEF4D03-3B34-4231-AF71-504ECDC979B3}" srcId="{77F6E654-0052-48BB-AD47-450C1309DA88}" destId="{1DE535FB-3BB7-480B-9D6F-D7E72A6993D8}" srcOrd="0" destOrd="0" parTransId="{793E907F-1777-4D76-BB59-8D87D2EB4BEB}" sibTransId="{252EB97A-FB5D-4367-86A3-434EBD24FDF6}"/>
    <dgm:cxn modelId="{8578AB11-9967-4202-88B4-43360CFEA8AB}" type="presOf" srcId="{F0D93759-0B91-4D71-AE57-FA868AEFEDF9}" destId="{D2F1219F-2D05-45C3-ACCA-9C9A64A0B60C}" srcOrd="1" destOrd="0" presId="urn:microsoft.com/office/officeart/2005/8/layout/hProcess4"/>
    <dgm:cxn modelId="{0AD09FEA-D46B-4EEB-9791-112233563180}" type="presOf" srcId="{F0D93759-0B91-4D71-AE57-FA868AEFEDF9}" destId="{159E10B8-DF8A-4F78-95DC-24F9AB773372}" srcOrd="0" destOrd="0" presId="urn:microsoft.com/office/officeart/2005/8/layout/hProcess4"/>
    <dgm:cxn modelId="{05903E84-1EE2-4A36-8880-BC468FBB30A0}" type="presOf" srcId="{220284CF-8BC3-460B-BC6F-38E6E5735E4D}" destId="{1121455D-B8B1-4472-822C-B4E561BDC262}" srcOrd="0" destOrd="0" presId="urn:microsoft.com/office/officeart/2005/8/layout/hProcess4"/>
    <dgm:cxn modelId="{CD07619E-FD98-4B83-A5BB-EE25F138751D}" type="presOf" srcId="{1DE535FB-3BB7-480B-9D6F-D7E72A6993D8}" destId="{9CB91267-CA72-4AB3-90A6-E0FE4D768119}" srcOrd="1" destOrd="0" presId="urn:microsoft.com/office/officeart/2005/8/layout/hProcess4"/>
    <dgm:cxn modelId="{9C2F5DD8-B156-4904-8291-705BFAFDA7BF}" type="presOf" srcId="{0F1BA09A-519D-4274-BA0A-156AD489C66B}" destId="{FA434FF2-849F-41CD-9B30-B9BA383DFF4F}" srcOrd="0" destOrd="1" presId="urn:microsoft.com/office/officeart/2005/8/layout/hProcess4"/>
    <dgm:cxn modelId="{A8B92A63-CB9D-451F-A3CA-587EA1AB84A6}" srcId="{220284CF-8BC3-460B-BC6F-38E6E5735E4D}" destId="{F0D93759-0B91-4D71-AE57-FA868AEFEDF9}" srcOrd="0" destOrd="0" parTransId="{05E6C12D-F9BD-4D5C-91D3-86FE8DF06651}" sibTransId="{14687580-E747-4562-A612-40782D03C957}"/>
    <dgm:cxn modelId="{C8415F58-9FBE-4F14-9851-E69A3C793A0B}" srcId="{E28C1CF5-25A7-4424-99B9-D1D51364F25A}" destId="{220284CF-8BC3-460B-BC6F-38E6E5735E4D}" srcOrd="1" destOrd="0" parTransId="{8857428C-7408-4B60-B594-2B63374868BA}" sibTransId="{974AF477-084D-45C5-BB23-15E7FEFC20AC}"/>
    <dgm:cxn modelId="{347429BF-BFB1-4473-AC45-F5BA8CCA04F2}" type="presOf" srcId="{FA4821BA-0FD9-47D3-B5BD-B960DA803A26}" destId="{9CB91267-CA72-4AB3-90A6-E0FE4D768119}" srcOrd="1" destOrd="4" presId="urn:microsoft.com/office/officeart/2005/8/layout/hProcess4"/>
    <dgm:cxn modelId="{8783E32B-DBBE-4F2F-89DB-CDDF7CBD9058}" srcId="{77F6E654-0052-48BB-AD47-450C1309DA88}" destId="{0B8B4F92-8560-4BF1-80FD-FBD8F7F73850}" srcOrd="3" destOrd="0" parTransId="{B43EED56-8D41-43A6-A142-C0B8CB94A6E8}" sibTransId="{D24E3B52-6A47-445E-B9B6-3A024417F500}"/>
    <dgm:cxn modelId="{882E3F7F-DD23-48FE-B469-CA9A462AFFE4}" type="presOf" srcId="{370B88FB-75E9-47A7-8D8A-8004194367FA}" destId="{BFFD684A-39E2-41D6-8BA8-5BF5915AAD91}" srcOrd="1" destOrd="0" presId="urn:microsoft.com/office/officeart/2005/8/layout/hProcess4"/>
    <dgm:cxn modelId="{60D21CC2-6B2C-45F5-8895-B97A72439551}" type="presOf" srcId="{95065C64-A535-46E4-A91D-18DC3BFC96DA}" destId="{FA434FF2-849F-41CD-9B30-B9BA383DFF4F}" srcOrd="0" destOrd="2" presId="urn:microsoft.com/office/officeart/2005/8/layout/hProcess4"/>
    <dgm:cxn modelId="{E17F1097-E8FB-4CD7-B742-D4083D94EF23}" type="presOf" srcId="{FA4821BA-0FD9-47D3-B5BD-B960DA803A26}" destId="{FA434FF2-849F-41CD-9B30-B9BA383DFF4F}" srcOrd="0" destOrd="4" presId="urn:microsoft.com/office/officeart/2005/8/layout/hProcess4"/>
    <dgm:cxn modelId="{DFC169DA-7D8A-4918-AF7F-DB2C734D0DC5}" type="presOf" srcId="{1DE535FB-3BB7-480B-9D6F-D7E72A6993D8}" destId="{FA434FF2-849F-41CD-9B30-B9BA383DFF4F}" srcOrd="0" destOrd="0" presId="urn:microsoft.com/office/officeart/2005/8/layout/hProcess4"/>
    <dgm:cxn modelId="{ADC8554B-2250-4CC2-9D68-8DB4E7ACB07C}" type="presParOf" srcId="{CB23C8E5-DB7F-49B3-A14B-98F6069D1918}" destId="{8003CDF4-A4E1-4E27-AEF8-843FAC6F89AD}" srcOrd="0" destOrd="0" presId="urn:microsoft.com/office/officeart/2005/8/layout/hProcess4"/>
    <dgm:cxn modelId="{18B11F9E-9BD6-4E36-9A30-1C809AE0BB13}" type="presParOf" srcId="{CB23C8E5-DB7F-49B3-A14B-98F6069D1918}" destId="{6C9C6E6F-F031-4F24-B8D6-212EE8DB23C9}" srcOrd="1" destOrd="0" presId="urn:microsoft.com/office/officeart/2005/8/layout/hProcess4"/>
    <dgm:cxn modelId="{16147F95-B116-4639-A7BB-23DFE011E61F}" type="presParOf" srcId="{CB23C8E5-DB7F-49B3-A14B-98F6069D1918}" destId="{2DFFFF50-F596-4C34-A90B-18074A414273}" srcOrd="2" destOrd="0" presId="urn:microsoft.com/office/officeart/2005/8/layout/hProcess4"/>
    <dgm:cxn modelId="{B05535CC-4ECB-42CE-B22D-6C30749AC2C2}" type="presParOf" srcId="{2DFFFF50-F596-4C34-A90B-18074A414273}" destId="{3E6FBD68-AC10-4FE5-959F-5EDE97A3F7D9}" srcOrd="0" destOrd="0" presId="urn:microsoft.com/office/officeart/2005/8/layout/hProcess4"/>
    <dgm:cxn modelId="{73CE49FF-299F-48B2-88C8-B4FBF5FCBDA3}" type="presParOf" srcId="{3E6FBD68-AC10-4FE5-959F-5EDE97A3F7D9}" destId="{4A0BBCBC-BF99-4996-8DB5-822BC57CA532}" srcOrd="0" destOrd="0" presId="urn:microsoft.com/office/officeart/2005/8/layout/hProcess4"/>
    <dgm:cxn modelId="{1901806A-0315-4C83-8D00-FCAA2CD6EABB}" type="presParOf" srcId="{3E6FBD68-AC10-4FE5-959F-5EDE97A3F7D9}" destId="{E73D29AA-6454-48B7-872C-B47E07989D34}" srcOrd="1" destOrd="0" presId="urn:microsoft.com/office/officeart/2005/8/layout/hProcess4"/>
    <dgm:cxn modelId="{9E617991-9486-4283-AE4F-ED28FFFB9948}" type="presParOf" srcId="{3E6FBD68-AC10-4FE5-959F-5EDE97A3F7D9}" destId="{BFFD684A-39E2-41D6-8BA8-5BF5915AAD91}" srcOrd="2" destOrd="0" presId="urn:microsoft.com/office/officeart/2005/8/layout/hProcess4"/>
    <dgm:cxn modelId="{8F16257E-557B-46BA-8111-B21438C89410}" type="presParOf" srcId="{3E6FBD68-AC10-4FE5-959F-5EDE97A3F7D9}" destId="{658E287D-0285-4D3B-8640-7E0805AFA78B}" srcOrd="3" destOrd="0" presId="urn:microsoft.com/office/officeart/2005/8/layout/hProcess4"/>
    <dgm:cxn modelId="{FCDF2543-EAF8-4743-B2ED-10F850E58579}" type="presParOf" srcId="{3E6FBD68-AC10-4FE5-959F-5EDE97A3F7D9}" destId="{4629040E-B8F4-4626-9F59-1F3891EB9798}" srcOrd="4" destOrd="0" presId="urn:microsoft.com/office/officeart/2005/8/layout/hProcess4"/>
    <dgm:cxn modelId="{8D89B24A-2B19-4B01-86DB-A509221B95BE}" type="presParOf" srcId="{2DFFFF50-F596-4C34-A90B-18074A414273}" destId="{521C0BC6-7D03-403E-9335-3D3F100C369F}" srcOrd="1" destOrd="0" presId="urn:microsoft.com/office/officeart/2005/8/layout/hProcess4"/>
    <dgm:cxn modelId="{144CCF68-7074-47F1-9F2C-D1D9E6141F75}" type="presParOf" srcId="{2DFFFF50-F596-4C34-A90B-18074A414273}" destId="{F0D390A6-7D3E-4A22-962D-F4D851D742D5}" srcOrd="2" destOrd="0" presId="urn:microsoft.com/office/officeart/2005/8/layout/hProcess4"/>
    <dgm:cxn modelId="{C5462E32-39C2-432A-8C5C-E3B345BDE815}" type="presParOf" srcId="{F0D390A6-7D3E-4A22-962D-F4D851D742D5}" destId="{3CB5A5C1-65B6-4DCC-9398-B056785CAC4B}" srcOrd="0" destOrd="0" presId="urn:microsoft.com/office/officeart/2005/8/layout/hProcess4"/>
    <dgm:cxn modelId="{6781523F-383E-4D14-9AD1-55AC7E1666C0}" type="presParOf" srcId="{F0D390A6-7D3E-4A22-962D-F4D851D742D5}" destId="{159E10B8-DF8A-4F78-95DC-24F9AB773372}" srcOrd="1" destOrd="0" presId="urn:microsoft.com/office/officeart/2005/8/layout/hProcess4"/>
    <dgm:cxn modelId="{EB71B90B-7A5A-45A8-9BE7-45B17151BF35}" type="presParOf" srcId="{F0D390A6-7D3E-4A22-962D-F4D851D742D5}" destId="{D2F1219F-2D05-45C3-ACCA-9C9A64A0B60C}" srcOrd="2" destOrd="0" presId="urn:microsoft.com/office/officeart/2005/8/layout/hProcess4"/>
    <dgm:cxn modelId="{2B794DB6-A15B-437F-8426-AFAE231287F5}" type="presParOf" srcId="{F0D390A6-7D3E-4A22-962D-F4D851D742D5}" destId="{1121455D-B8B1-4472-822C-B4E561BDC262}" srcOrd="3" destOrd="0" presId="urn:microsoft.com/office/officeart/2005/8/layout/hProcess4"/>
    <dgm:cxn modelId="{3CFF07C5-B1DF-4C65-B687-404F9E4BEFC2}" type="presParOf" srcId="{F0D390A6-7D3E-4A22-962D-F4D851D742D5}" destId="{8F85ABBE-225E-4CD9-98AC-8CD105C42B10}" srcOrd="4" destOrd="0" presId="urn:microsoft.com/office/officeart/2005/8/layout/hProcess4"/>
    <dgm:cxn modelId="{2A0DA546-52FC-46D6-ACC8-8DEBC67CCAB9}" type="presParOf" srcId="{2DFFFF50-F596-4C34-A90B-18074A414273}" destId="{63EFCF2E-0AFC-4159-BC46-2214E014D2D5}" srcOrd="3" destOrd="0" presId="urn:microsoft.com/office/officeart/2005/8/layout/hProcess4"/>
    <dgm:cxn modelId="{34A480D2-39EF-48BD-BDC9-C39D916ACD0B}" type="presParOf" srcId="{2DFFFF50-F596-4C34-A90B-18074A414273}" destId="{3F9CB500-CE4F-45CF-AB61-91C318428336}" srcOrd="4" destOrd="0" presId="urn:microsoft.com/office/officeart/2005/8/layout/hProcess4"/>
    <dgm:cxn modelId="{4A366755-E89C-451C-A441-DFD1066C8C4E}" type="presParOf" srcId="{3F9CB500-CE4F-45CF-AB61-91C318428336}" destId="{FFA30073-CAA2-41A8-9ECA-408D9333C630}" srcOrd="0" destOrd="0" presId="urn:microsoft.com/office/officeart/2005/8/layout/hProcess4"/>
    <dgm:cxn modelId="{8A7388F7-8D14-4F7B-9DAC-ACCC33AA5AC3}" type="presParOf" srcId="{3F9CB500-CE4F-45CF-AB61-91C318428336}" destId="{FA434FF2-849F-41CD-9B30-B9BA383DFF4F}" srcOrd="1" destOrd="0" presId="urn:microsoft.com/office/officeart/2005/8/layout/hProcess4"/>
    <dgm:cxn modelId="{15F8F430-7564-4338-BF43-C3856C985186}" type="presParOf" srcId="{3F9CB500-CE4F-45CF-AB61-91C318428336}" destId="{9CB91267-CA72-4AB3-90A6-E0FE4D768119}" srcOrd="2" destOrd="0" presId="urn:microsoft.com/office/officeart/2005/8/layout/hProcess4"/>
    <dgm:cxn modelId="{924877A1-776A-4D2A-A978-3077992B02BD}" type="presParOf" srcId="{3F9CB500-CE4F-45CF-AB61-91C318428336}" destId="{6E676B0B-4ADD-4376-B981-07C0CEB6E381}" srcOrd="3" destOrd="0" presId="urn:microsoft.com/office/officeart/2005/8/layout/hProcess4"/>
    <dgm:cxn modelId="{350F0A4B-3889-4882-B527-D359250DBF7E}" type="presParOf" srcId="{3F9CB500-CE4F-45CF-AB61-91C318428336}" destId="{764AE277-0C94-4A74-A1D7-03F6086917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EC489-801A-4483-B487-6FD9B83AF8F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10EC10-08AB-4AE4-9C6C-98E612FBE3B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3E27300-E8EF-4772-8201-42D6860A178D}" type="parTrans" cxnId="{B7DB1E8A-1464-409B-A6C4-19FF3BFB6112}">
      <dgm:prSet/>
      <dgm:spPr/>
      <dgm:t>
        <a:bodyPr/>
        <a:lstStyle/>
        <a:p>
          <a:endParaRPr lang="ru-RU"/>
        </a:p>
      </dgm:t>
    </dgm:pt>
    <dgm:pt modelId="{7DF21AC2-6038-4162-8353-82699784DBAD}" type="sibTrans" cxnId="{B7DB1E8A-1464-409B-A6C4-19FF3BFB6112}">
      <dgm:prSet/>
      <dgm:spPr/>
      <dgm:t>
        <a:bodyPr/>
        <a:lstStyle/>
        <a:p>
          <a:endParaRPr lang="ru-RU"/>
        </a:p>
      </dgm:t>
    </dgm:pt>
    <dgm:pt modelId="{DC162611-CBF5-41CB-BA0D-3991C567B859}">
      <dgm:prSet phldrT="[Текст]" custT="1"/>
      <dgm:spPr/>
      <dgm:t>
        <a:bodyPr/>
        <a:lstStyle/>
        <a:p>
          <a:r>
            <a:rPr lang="ru-RU" sz="1800" b="1" dirty="0" smtClean="0"/>
            <a:t>Приемка продуктов питания осуществлялась не утвержденной комиссией по приемке, а заведующей столовой (учебная площадка № 1)</a:t>
          </a:r>
          <a:endParaRPr lang="ru-RU" sz="1800" b="1" dirty="0"/>
        </a:p>
      </dgm:t>
    </dgm:pt>
    <dgm:pt modelId="{D7F80040-79B8-48EE-9274-C99BC5793FE0}" type="parTrans" cxnId="{62AA9F02-E9A9-437F-B48A-9249DD0E366B}">
      <dgm:prSet/>
      <dgm:spPr/>
      <dgm:t>
        <a:bodyPr/>
        <a:lstStyle/>
        <a:p>
          <a:endParaRPr lang="ru-RU"/>
        </a:p>
      </dgm:t>
    </dgm:pt>
    <dgm:pt modelId="{C2E39663-67A4-434D-95D6-85D900ABD879}" type="sibTrans" cxnId="{62AA9F02-E9A9-437F-B48A-9249DD0E366B}">
      <dgm:prSet/>
      <dgm:spPr/>
      <dgm:t>
        <a:bodyPr/>
        <a:lstStyle/>
        <a:p>
          <a:endParaRPr lang="ru-RU"/>
        </a:p>
      </dgm:t>
    </dgm:pt>
    <dgm:pt modelId="{9E956E4B-A5BA-4988-BBC9-0238746BA8A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AF2ADF0-060D-433C-979A-83432A81E7D3}" type="parTrans" cxnId="{B826D156-2F0D-44A2-B9BD-FC9032E7D49C}">
      <dgm:prSet/>
      <dgm:spPr/>
      <dgm:t>
        <a:bodyPr/>
        <a:lstStyle/>
        <a:p>
          <a:endParaRPr lang="ru-RU"/>
        </a:p>
      </dgm:t>
    </dgm:pt>
    <dgm:pt modelId="{50D2EF06-EC07-4968-82F7-664249959232}" type="sibTrans" cxnId="{B826D156-2F0D-44A2-B9BD-FC9032E7D49C}">
      <dgm:prSet/>
      <dgm:spPr/>
      <dgm:t>
        <a:bodyPr/>
        <a:lstStyle/>
        <a:p>
          <a:endParaRPr lang="ru-RU"/>
        </a:p>
      </dgm:t>
    </dgm:pt>
    <dgm:pt modelId="{DF87A48A-0618-4A71-85B6-C76BCFF079CB}">
      <dgm:prSet phldrT="[Текст]" custT="1"/>
      <dgm:spPr/>
      <dgm:t>
        <a:bodyPr/>
        <a:lstStyle/>
        <a:p>
          <a:r>
            <a:rPr lang="ru-RU" sz="1800" b="1" dirty="0" smtClean="0"/>
            <a:t>Приемочная комиссия принимала товар без документов, подтверждающих качество продуктов и устанавливающих производителя данной продукции: </a:t>
          </a:r>
          <a:endParaRPr lang="ru-RU" sz="1800" b="1" dirty="0"/>
        </a:p>
      </dgm:t>
    </dgm:pt>
    <dgm:pt modelId="{153043E4-104B-4736-B4B9-16391F7FABE7}" type="parTrans" cxnId="{D0C6B12B-7328-4869-BF50-88EDFAF7C5B8}">
      <dgm:prSet/>
      <dgm:spPr/>
      <dgm:t>
        <a:bodyPr/>
        <a:lstStyle/>
        <a:p>
          <a:endParaRPr lang="ru-RU"/>
        </a:p>
      </dgm:t>
    </dgm:pt>
    <dgm:pt modelId="{A203D2DE-BB9B-496E-BD11-658C9DA37541}" type="sibTrans" cxnId="{D0C6B12B-7328-4869-BF50-88EDFAF7C5B8}">
      <dgm:prSet/>
      <dgm:spPr/>
      <dgm:t>
        <a:bodyPr/>
        <a:lstStyle/>
        <a:p>
          <a:endParaRPr lang="ru-RU"/>
        </a:p>
      </dgm:t>
    </dgm:pt>
    <dgm:pt modelId="{2EC8D519-5672-4EC2-960F-CF7FCD967EE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1BA68FF-0014-4F3F-801D-5F9F1E3F58D6}" type="parTrans" cxnId="{5E5C3BF2-623F-4C28-A826-46BFC6E59B62}">
      <dgm:prSet/>
      <dgm:spPr/>
      <dgm:t>
        <a:bodyPr/>
        <a:lstStyle/>
        <a:p>
          <a:endParaRPr lang="ru-RU"/>
        </a:p>
      </dgm:t>
    </dgm:pt>
    <dgm:pt modelId="{E093F9BC-8553-490D-8D84-1B2552AFE14F}" type="sibTrans" cxnId="{5E5C3BF2-623F-4C28-A826-46BFC6E59B62}">
      <dgm:prSet/>
      <dgm:spPr/>
      <dgm:t>
        <a:bodyPr/>
        <a:lstStyle/>
        <a:p>
          <a:endParaRPr lang="ru-RU"/>
        </a:p>
      </dgm:t>
    </dgm:pt>
    <dgm:pt modelId="{F79B3682-A6BF-4C99-9E24-B8C6876897AC}">
      <dgm:prSet phldrT="[Текст]" custT="1"/>
      <dgm:spPr/>
      <dgm:t>
        <a:bodyPr/>
        <a:lstStyle/>
        <a:p>
          <a:r>
            <a:rPr lang="ru-RU" sz="1800" b="1" dirty="0" smtClean="0"/>
            <a:t>по товарной накладной поставлен и принят сыр твердый по ГОСТу, не соответствующему спецификации Контракта</a:t>
          </a:r>
          <a:endParaRPr lang="ru-RU" sz="1800" b="1" dirty="0"/>
        </a:p>
      </dgm:t>
    </dgm:pt>
    <dgm:pt modelId="{1BC8DB41-2AA9-4ADD-9AF0-697A3CA0A679}" type="parTrans" cxnId="{507A3CCA-ABBF-43E7-A239-B06D6DDA2D38}">
      <dgm:prSet/>
      <dgm:spPr/>
      <dgm:t>
        <a:bodyPr/>
        <a:lstStyle/>
        <a:p>
          <a:endParaRPr lang="ru-RU"/>
        </a:p>
      </dgm:t>
    </dgm:pt>
    <dgm:pt modelId="{87181A08-2A4A-41F9-A55C-BCE993E284F9}" type="sibTrans" cxnId="{507A3CCA-ABBF-43E7-A239-B06D6DDA2D38}">
      <dgm:prSet/>
      <dgm:spPr/>
      <dgm:t>
        <a:bodyPr/>
        <a:lstStyle/>
        <a:p>
          <a:endParaRPr lang="ru-RU"/>
        </a:p>
      </dgm:t>
    </dgm:pt>
    <dgm:pt modelId="{E7C0E077-87DE-4F5B-B163-1F5278AD9A60}">
      <dgm:prSet custT="1"/>
      <dgm:spPr/>
      <dgm:t>
        <a:bodyPr/>
        <a:lstStyle/>
        <a:p>
          <a:r>
            <a:rPr lang="ru-RU" sz="1800" b="1" dirty="0" smtClean="0"/>
            <a:t>- по контрактам на поставку молочной продукции поставка сыра твердого, творога, масла декларация о соответствии получена во время проведения контрольного мероприятия</a:t>
          </a:r>
          <a:endParaRPr lang="ru-RU" sz="1800" b="1" dirty="0"/>
        </a:p>
      </dgm:t>
    </dgm:pt>
    <dgm:pt modelId="{0F27DCDA-62BF-4283-8BCE-D34B2E0218FE}" type="parTrans" cxnId="{0BC37EA7-7F9D-4488-AFDC-CD9937354FBC}">
      <dgm:prSet/>
      <dgm:spPr/>
      <dgm:t>
        <a:bodyPr/>
        <a:lstStyle/>
        <a:p>
          <a:endParaRPr lang="ru-RU"/>
        </a:p>
      </dgm:t>
    </dgm:pt>
    <dgm:pt modelId="{CFD7FED0-DB27-4BDB-BF78-F3E6C30DB68F}" type="sibTrans" cxnId="{0BC37EA7-7F9D-4488-AFDC-CD9937354FBC}">
      <dgm:prSet/>
      <dgm:spPr/>
      <dgm:t>
        <a:bodyPr/>
        <a:lstStyle/>
        <a:p>
          <a:endParaRPr lang="ru-RU"/>
        </a:p>
      </dgm:t>
    </dgm:pt>
    <dgm:pt modelId="{7009107A-BE9E-465C-B52C-21D738BC999F}" type="pres">
      <dgm:prSet presAssocID="{812EC489-801A-4483-B487-6FD9B83AF8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EF909-FCBB-4133-8026-2A8ED7038A02}" type="pres">
      <dgm:prSet presAssocID="{0210EC10-08AB-4AE4-9C6C-98E612FBE3B0}" presName="composite" presStyleCnt="0"/>
      <dgm:spPr/>
    </dgm:pt>
    <dgm:pt modelId="{5C39DAF8-7A04-430C-B0F8-58AF4CE45558}" type="pres">
      <dgm:prSet presAssocID="{0210EC10-08AB-4AE4-9C6C-98E612FBE3B0}" presName="parentText" presStyleLbl="alignNode1" presStyleIdx="0" presStyleCnt="3" custScaleY="963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66902-C99C-4AA6-96F5-42872A992251}" type="pres">
      <dgm:prSet presAssocID="{0210EC10-08AB-4AE4-9C6C-98E612FBE3B0}" presName="descendantText" presStyleLbl="alignAcc1" presStyleIdx="0" presStyleCnt="3" custLinFactNeighborX="0" custLinFactNeighborY="2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3B129-413B-4B74-A34F-6C202794FE0F}" type="pres">
      <dgm:prSet presAssocID="{7DF21AC2-6038-4162-8353-82699784DBAD}" presName="sp" presStyleCnt="0"/>
      <dgm:spPr/>
    </dgm:pt>
    <dgm:pt modelId="{ECEC4210-0C32-4E84-AF42-D4E306A1F2D8}" type="pres">
      <dgm:prSet presAssocID="{9E956E4B-A5BA-4988-BBC9-0238746BA8A9}" presName="composite" presStyleCnt="0"/>
      <dgm:spPr/>
    </dgm:pt>
    <dgm:pt modelId="{855CAB94-49C2-43AB-9C34-38FEF53995E9}" type="pres">
      <dgm:prSet presAssocID="{9E956E4B-A5BA-4988-BBC9-0238746BA8A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6655D-4447-4E50-9996-12E7C57E545C}" type="pres">
      <dgm:prSet presAssocID="{9E956E4B-A5BA-4988-BBC9-0238746BA8A9}" presName="descendantText" presStyleLbl="alignAcc1" presStyleIdx="1" presStyleCnt="3" custScaleY="131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87324-C94C-400F-BA34-96244F972B2D}" type="pres">
      <dgm:prSet presAssocID="{50D2EF06-EC07-4968-82F7-664249959232}" presName="sp" presStyleCnt="0"/>
      <dgm:spPr/>
    </dgm:pt>
    <dgm:pt modelId="{B198E530-1FFB-4277-A478-079DA0463418}" type="pres">
      <dgm:prSet presAssocID="{2EC8D519-5672-4EC2-960F-CF7FCD967EED}" presName="composite" presStyleCnt="0"/>
      <dgm:spPr/>
    </dgm:pt>
    <dgm:pt modelId="{8EA95444-D9DB-4242-8590-89EC9CBCE859}" type="pres">
      <dgm:prSet presAssocID="{2EC8D519-5672-4EC2-960F-CF7FCD967EE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5146C-4D0E-47C8-BEA8-29C1E02FC0F0}" type="pres">
      <dgm:prSet presAssocID="{2EC8D519-5672-4EC2-960F-CF7FCD967EE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EFF32A-D586-48A1-B10B-6F947BFDA771}" type="presOf" srcId="{9E956E4B-A5BA-4988-BBC9-0238746BA8A9}" destId="{855CAB94-49C2-43AB-9C34-38FEF53995E9}" srcOrd="0" destOrd="0" presId="urn:microsoft.com/office/officeart/2005/8/layout/chevron2"/>
    <dgm:cxn modelId="{0BC37EA7-7F9D-4488-AFDC-CD9937354FBC}" srcId="{9E956E4B-A5BA-4988-BBC9-0238746BA8A9}" destId="{E7C0E077-87DE-4F5B-B163-1F5278AD9A60}" srcOrd="1" destOrd="0" parTransId="{0F27DCDA-62BF-4283-8BCE-D34B2E0218FE}" sibTransId="{CFD7FED0-DB27-4BDB-BF78-F3E6C30DB68F}"/>
    <dgm:cxn modelId="{B7DB1E8A-1464-409B-A6C4-19FF3BFB6112}" srcId="{812EC489-801A-4483-B487-6FD9B83AF8FA}" destId="{0210EC10-08AB-4AE4-9C6C-98E612FBE3B0}" srcOrd="0" destOrd="0" parTransId="{93E27300-E8EF-4772-8201-42D6860A178D}" sibTransId="{7DF21AC2-6038-4162-8353-82699784DBAD}"/>
    <dgm:cxn modelId="{DBCBCBEC-71F5-4371-B4A7-AF3BE8D09018}" type="presOf" srcId="{F79B3682-A6BF-4C99-9E24-B8C6876897AC}" destId="{5F15146C-4D0E-47C8-BEA8-29C1E02FC0F0}" srcOrd="0" destOrd="0" presId="urn:microsoft.com/office/officeart/2005/8/layout/chevron2"/>
    <dgm:cxn modelId="{62AA9F02-E9A9-437F-B48A-9249DD0E366B}" srcId="{0210EC10-08AB-4AE4-9C6C-98E612FBE3B0}" destId="{DC162611-CBF5-41CB-BA0D-3991C567B859}" srcOrd="0" destOrd="0" parTransId="{D7F80040-79B8-48EE-9274-C99BC5793FE0}" sibTransId="{C2E39663-67A4-434D-95D6-85D900ABD879}"/>
    <dgm:cxn modelId="{26363E38-4FBC-42F0-BC9B-CF2AD68DC48E}" type="presOf" srcId="{DF87A48A-0618-4A71-85B6-C76BCFF079CB}" destId="{F4D6655D-4447-4E50-9996-12E7C57E545C}" srcOrd="0" destOrd="0" presId="urn:microsoft.com/office/officeart/2005/8/layout/chevron2"/>
    <dgm:cxn modelId="{507A3CCA-ABBF-43E7-A239-B06D6DDA2D38}" srcId="{2EC8D519-5672-4EC2-960F-CF7FCD967EED}" destId="{F79B3682-A6BF-4C99-9E24-B8C6876897AC}" srcOrd="0" destOrd="0" parTransId="{1BC8DB41-2AA9-4ADD-9AF0-697A3CA0A679}" sibTransId="{87181A08-2A4A-41F9-A55C-BCE993E284F9}"/>
    <dgm:cxn modelId="{BB71CA2F-4131-474D-9461-639A04468842}" type="presOf" srcId="{2EC8D519-5672-4EC2-960F-CF7FCD967EED}" destId="{8EA95444-D9DB-4242-8590-89EC9CBCE859}" srcOrd="0" destOrd="0" presId="urn:microsoft.com/office/officeart/2005/8/layout/chevron2"/>
    <dgm:cxn modelId="{D0C6B12B-7328-4869-BF50-88EDFAF7C5B8}" srcId="{9E956E4B-A5BA-4988-BBC9-0238746BA8A9}" destId="{DF87A48A-0618-4A71-85B6-C76BCFF079CB}" srcOrd="0" destOrd="0" parTransId="{153043E4-104B-4736-B4B9-16391F7FABE7}" sibTransId="{A203D2DE-BB9B-496E-BD11-658C9DA37541}"/>
    <dgm:cxn modelId="{B826D156-2F0D-44A2-B9BD-FC9032E7D49C}" srcId="{812EC489-801A-4483-B487-6FD9B83AF8FA}" destId="{9E956E4B-A5BA-4988-BBC9-0238746BA8A9}" srcOrd="1" destOrd="0" parTransId="{4AF2ADF0-060D-433C-979A-83432A81E7D3}" sibTransId="{50D2EF06-EC07-4968-82F7-664249959232}"/>
    <dgm:cxn modelId="{C49542B7-BF85-4C75-9D16-B171E48A997D}" type="presOf" srcId="{812EC489-801A-4483-B487-6FD9B83AF8FA}" destId="{7009107A-BE9E-465C-B52C-21D738BC999F}" srcOrd="0" destOrd="0" presId="urn:microsoft.com/office/officeart/2005/8/layout/chevron2"/>
    <dgm:cxn modelId="{AC7DC055-A54E-4BC7-9D5F-E3EEDC820221}" type="presOf" srcId="{0210EC10-08AB-4AE4-9C6C-98E612FBE3B0}" destId="{5C39DAF8-7A04-430C-B0F8-58AF4CE45558}" srcOrd="0" destOrd="0" presId="urn:microsoft.com/office/officeart/2005/8/layout/chevron2"/>
    <dgm:cxn modelId="{9597DF4F-1FFF-4987-9407-4D9A7BD8D6C0}" type="presOf" srcId="{E7C0E077-87DE-4F5B-B163-1F5278AD9A60}" destId="{F4D6655D-4447-4E50-9996-12E7C57E545C}" srcOrd="0" destOrd="1" presId="urn:microsoft.com/office/officeart/2005/8/layout/chevron2"/>
    <dgm:cxn modelId="{72F4E2FE-6B44-4F22-A2C3-819D02F064AF}" type="presOf" srcId="{DC162611-CBF5-41CB-BA0D-3991C567B859}" destId="{8B866902-C99C-4AA6-96F5-42872A992251}" srcOrd="0" destOrd="0" presId="urn:microsoft.com/office/officeart/2005/8/layout/chevron2"/>
    <dgm:cxn modelId="{5E5C3BF2-623F-4C28-A826-46BFC6E59B62}" srcId="{812EC489-801A-4483-B487-6FD9B83AF8FA}" destId="{2EC8D519-5672-4EC2-960F-CF7FCD967EED}" srcOrd="2" destOrd="0" parTransId="{61BA68FF-0014-4F3F-801D-5F9F1E3F58D6}" sibTransId="{E093F9BC-8553-490D-8D84-1B2552AFE14F}"/>
    <dgm:cxn modelId="{290F51C5-2298-46A2-B49D-5AB8F8337272}" type="presParOf" srcId="{7009107A-BE9E-465C-B52C-21D738BC999F}" destId="{B0DEF909-FCBB-4133-8026-2A8ED7038A02}" srcOrd="0" destOrd="0" presId="urn:microsoft.com/office/officeart/2005/8/layout/chevron2"/>
    <dgm:cxn modelId="{8A55607D-E939-44DF-A309-0E431929E342}" type="presParOf" srcId="{B0DEF909-FCBB-4133-8026-2A8ED7038A02}" destId="{5C39DAF8-7A04-430C-B0F8-58AF4CE45558}" srcOrd="0" destOrd="0" presId="urn:microsoft.com/office/officeart/2005/8/layout/chevron2"/>
    <dgm:cxn modelId="{6D0A18FD-B7FC-488B-9D73-314B3EFB43F2}" type="presParOf" srcId="{B0DEF909-FCBB-4133-8026-2A8ED7038A02}" destId="{8B866902-C99C-4AA6-96F5-42872A992251}" srcOrd="1" destOrd="0" presId="urn:microsoft.com/office/officeart/2005/8/layout/chevron2"/>
    <dgm:cxn modelId="{AD9B254A-F829-4963-B7E1-98576D69857A}" type="presParOf" srcId="{7009107A-BE9E-465C-B52C-21D738BC999F}" destId="{5513B129-413B-4B74-A34F-6C202794FE0F}" srcOrd="1" destOrd="0" presId="urn:microsoft.com/office/officeart/2005/8/layout/chevron2"/>
    <dgm:cxn modelId="{F5049E56-7E41-49AA-98C0-F880F63919EC}" type="presParOf" srcId="{7009107A-BE9E-465C-B52C-21D738BC999F}" destId="{ECEC4210-0C32-4E84-AF42-D4E306A1F2D8}" srcOrd="2" destOrd="0" presId="urn:microsoft.com/office/officeart/2005/8/layout/chevron2"/>
    <dgm:cxn modelId="{97DECBBF-CF94-4119-804E-511D6C203492}" type="presParOf" srcId="{ECEC4210-0C32-4E84-AF42-D4E306A1F2D8}" destId="{855CAB94-49C2-43AB-9C34-38FEF53995E9}" srcOrd="0" destOrd="0" presId="urn:microsoft.com/office/officeart/2005/8/layout/chevron2"/>
    <dgm:cxn modelId="{0304AFDA-390C-4338-9C05-4A5B620C079E}" type="presParOf" srcId="{ECEC4210-0C32-4E84-AF42-D4E306A1F2D8}" destId="{F4D6655D-4447-4E50-9996-12E7C57E545C}" srcOrd="1" destOrd="0" presId="urn:microsoft.com/office/officeart/2005/8/layout/chevron2"/>
    <dgm:cxn modelId="{26271EBE-88AA-494D-8289-64AECDA74AE7}" type="presParOf" srcId="{7009107A-BE9E-465C-B52C-21D738BC999F}" destId="{CD687324-C94C-400F-BA34-96244F972B2D}" srcOrd="3" destOrd="0" presId="urn:microsoft.com/office/officeart/2005/8/layout/chevron2"/>
    <dgm:cxn modelId="{27050818-FF30-44AE-BCE3-B0A51C74F0DB}" type="presParOf" srcId="{7009107A-BE9E-465C-B52C-21D738BC999F}" destId="{B198E530-1FFB-4277-A478-079DA0463418}" srcOrd="4" destOrd="0" presId="urn:microsoft.com/office/officeart/2005/8/layout/chevron2"/>
    <dgm:cxn modelId="{74C39E32-D733-4B95-BCFD-052D359E219E}" type="presParOf" srcId="{B198E530-1FFB-4277-A478-079DA0463418}" destId="{8EA95444-D9DB-4242-8590-89EC9CBCE859}" srcOrd="0" destOrd="0" presId="urn:microsoft.com/office/officeart/2005/8/layout/chevron2"/>
    <dgm:cxn modelId="{95EFEC6D-F14E-42F8-9B64-DEE30D11E915}" type="presParOf" srcId="{B198E530-1FFB-4277-A478-079DA0463418}" destId="{5F15146C-4D0E-47C8-BEA8-29C1E02FC0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2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0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4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90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0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9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0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C588-6E24-4E30-9919-E26E7563836F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F16D-DAF6-4E78-B309-ECCA3F902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3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Об осуществлении закупок продуктов питания для образовательных учреждений Тульской области и результатах контроля в данной сфере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а</a:t>
            </a:r>
            <a:r>
              <a:rPr lang="ru-RU" sz="3600" b="1" dirty="0" smtClean="0"/>
              <a:t>удитор счетной палаты Тульской области – Гремякова Ольга Петровна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0182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594"/>
            <a:ext cx="7620000" cy="5067300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810" y="3825174"/>
            <a:ext cx="2926080" cy="1950720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70892"/>
            <a:ext cx="44577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5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935" y="363794"/>
            <a:ext cx="10763865" cy="5813169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i="1" dirty="0" smtClean="0"/>
              <a:t>Благодарю за внимание!!!!!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32255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для контрольных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ст. 98 Федерального закона 44-ФЗ,п. 3.2 плана работы счетной палаты на 2017 запланировано проведение контрольного мероприятия «Аудит </a:t>
            </a:r>
            <a:r>
              <a:rPr lang="ru-RU" dirty="0"/>
              <a:t>закупок, осуществленных министерством образования Тульской области и отдельными учреждениями, подведомственному министерству образования Тульской области» за 2016 год и текущий период 2017 </a:t>
            </a:r>
            <a:r>
              <a:rPr lang="ru-RU" dirty="0" smtClean="0"/>
              <a:t>года»</a:t>
            </a:r>
          </a:p>
          <a:p>
            <a:r>
              <a:rPr lang="ru-RU" dirty="0" smtClean="0"/>
              <a:t>С учетом обращения Ассоциации переработчиков по противодействию фальсификации молочной продукции в программу проверки </a:t>
            </a:r>
            <a:r>
              <a:rPr lang="ru-RU" dirty="0"/>
              <a:t>был включен вопрос о проведении анализа </a:t>
            </a:r>
            <a:r>
              <a:rPr lang="ru-RU" dirty="0" smtClean="0"/>
              <a:t>проведения </a:t>
            </a:r>
            <a:r>
              <a:rPr lang="ru-RU" dirty="0"/>
              <a:t>экспертизы результатов, предусмотренных контрактом и оценке соответствия поставленных продуктов питания требованиям, установленным в контрактах.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23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проверки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1. Министерство образования Тульской области;</a:t>
            </a:r>
            <a:endParaRPr lang="ru-RU" dirty="0"/>
          </a:p>
          <a:p>
            <a:r>
              <a:rPr lang="ru-RU" i="1" dirty="0"/>
              <a:t>2. Государственное дошкольное образовательное учреждение Тульской области «Тульский детский сад для детей с ограниченными возможностями здоровья»;</a:t>
            </a:r>
            <a:endParaRPr lang="ru-RU" dirty="0"/>
          </a:p>
          <a:p>
            <a:r>
              <a:rPr lang="ru-RU" i="1" dirty="0"/>
              <a:t>3. Государственное профессиональное образовательное учреждение Тульской области «Тульский государственный машиностроительный колледж имени Никиты Демидова».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36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Привлечение экспертных организаций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1403"/>
              </p:ext>
            </p:extLst>
          </p:nvPr>
        </p:nvGraphicFramePr>
        <p:xfrm>
          <a:off x="1007534" y="12752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99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Нарушения при осуществлении </a:t>
            </a:r>
            <a:r>
              <a:rPr lang="ru-RU" b="1" i="1" dirty="0"/>
              <a:t>приемки </a:t>
            </a:r>
            <a:r>
              <a:rPr lang="ru-RU" b="1" i="1" dirty="0" smtClean="0"/>
              <a:t>продуктов питания в Колледже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107048"/>
              </p:ext>
            </p:extLst>
          </p:nvPr>
        </p:nvGraphicFramePr>
        <p:xfrm>
          <a:off x="838200" y="1543665"/>
          <a:ext cx="10515600" cy="490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50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контрольного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i="1" u="sng" dirty="0" smtClean="0"/>
              <a:t>В целях устранения выявленных нарушений выданы представления:</a:t>
            </a:r>
          </a:p>
          <a:p>
            <a:r>
              <a:rPr lang="ru-RU" i="1" u="sng" dirty="0" smtClean="0"/>
              <a:t>Государственному дошкольному образовательному учреждению Тульской области «Тульский детский сад для детей с ограниченными возможностями здоровья»;</a:t>
            </a:r>
            <a:endParaRPr lang="ru-RU" u="sng" dirty="0" smtClean="0"/>
          </a:p>
          <a:p>
            <a:r>
              <a:rPr lang="ru-RU" i="1" u="sng" dirty="0" smtClean="0"/>
              <a:t>Государственному профессиональному образовательному учреждению Тульской области «Тульский государственный машиностроительный колледж имени Никиты Демидова»</a:t>
            </a:r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b="1" i="1" u="sng" dirty="0" smtClean="0"/>
              <a:t>По результатам рассмотрения представлений Учреждениями приняты следующие меры:</a:t>
            </a:r>
          </a:p>
          <a:p>
            <a:r>
              <a:rPr lang="ru-RU" dirty="0" smtClean="0"/>
              <a:t>Усилен </a:t>
            </a:r>
            <a:r>
              <a:rPr lang="ru-RU" dirty="0"/>
              <a:t>внутренний контроль за движением и хранением продуктов питания. </a:t>
            </a:r>
          </a:p>
          <a:p>
            <a:r>
              <a:rPr lang="ru-RU" dirty="0"/>
              <a:t>В закупках на 2018 год запланированы средства на проведение ежеквартальной внешней экспертизы по проведению испытаний образцов продукции пищевой промышленности;</a:t>
            </a:r>
          </a:p>
          <a:p>
            <a:r>
              <a:rPr lang="ru-RU" dirty="0"/>
              <a:t> Усилен контроль за проведением внутренней экспертизы сотрудниками Учреждений.</a:t>
            </a:r>
          </a:p>
          <a:p>
            <a:r>
              <a:rPr lang="ru-RU" dirty="0"/>
              <a:t>Детским садом направлена претензия поставщику продуктов питания о взыскании штрафа за поставку продукции, не соответствующей требованиям ГОСТ, которая была удовлетворена ООО «Феникс»» в полном объеме в сумме 7,2 тыс. рублей.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49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219" y="118279"/>
            <a:ext cx="10515600" cy="796122"/>
          </a:xfrm>
        </p:spPr>
        <p:txBody>
          <a:bodyPr/>
          <a:lstStyle/>
          <a:p>
            <a:r>
              <a:rPr lang="ru-RU" dirty="0" smtClean="0"/>
              <a:t>Рекомендации счетной палаты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5625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4200" dirty="0" smtClean="0"/>
              <a:t> </a:t>
            </a:r>
            <a:r>
              <a:rPr lang="ru-RU" sz="4200" dirty="0" smtClean="0"/>
              <a:t> </a:t>
            </a:r>
            <a:r>
              <a:rPr lang="ru-RU" sz="4200" i="1" dirty="0"/>
              <a:t>Главным распорядителям бюджетных средств, чьи подведомственные учреждения осуществляют закупку продуктов питания, в том числе министерству образования Тульской области</a:t>
            </a:r>
            <a:r>
              <a:rPr lang="ru-RU" sz="4200" dirty="0"/>
              <a:t>:</a:t>
            </a:r>
          </a:p>
          <a:p>
            <a:r>
              <a:rPr lang="ru-RU" sz="5500" dirty="0"/>
              <a:t>- в рамках осуществления ведомственного контроля в сфере закупок усилить контроль за подведомственными учреждениями по проведению экспертизы поставляемых в подведомственные учреждения продуктов питания и по проведению экспертизы блюд, поставляемых в подведомственные учреждения в рамках оказания услуг по организации питания;</a:t>
            </a:r>
          </a:p>
          <a:p>
            <a:r>
              <a:rPr lang="ru-RU" sz="5500" dirty="0"/>
              <a:t>- в целях контроля соответствия пищевой продукции требованиям технического регламента Таможенного Союза «О безопасности пищевых продуктов» и иным действующим техническим регламентам и национальным стандартам в сфере оборота пищевой продукции, рассмотреть вопрос по привлечению аккредитованных лабораторий для проведения испытаний образцов продукции пищевой промышленности а также услуг по организации питания,  и при формировании проекта бюджета предусматривать средства, на привлечение экспертных организаций для проведения лабораторных исследований поставляемых продуктов питания и блюд, поставляемых в рамках услуг по организации питания;</a:t>
            </a:r>
          </a:p>
          <a:p>
            <a:r>
              <a:rPr lang="ru-RU" sz="5500" dirty="0"/>
              <a:t>- в связи с тем, что основная доля пищевых продуктов приобретается на совместных торгах, и поставщик по лоту для нескольких учреждений определяется единый, организовать работу по оперативному сбору информации о выявлении случаев поставок фальсифицированной продукции в подведомственные учреждения и своевременному доведению данной информации до министерства финансов Тульской области в целях информирования других учреждений для принятия мер реагирования;</a:t>
            </a:r>
          </a:p>
          <a:p>
            <a:r>
              <a:rPr lang="ru-RU" sz="5500" dirty="0"/>
              <a:t>- в целях выработки мер по исключению случаев поставок фальсифицированной продукции проводить ежеквартальный мониторинг привлечения подведомственными учреждениями аккредитованных организаций для проведения внешней экспертизы подтверждения качества поставляемых пищевых продуктов услуг по организации питания и направлять указанную информацию в министерство финансов Тульской области;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4438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20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66" y="390526"/>
            <a:ext cx="11573934" cy="617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Реестры Федеральной службы по аккредитации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572" y="1217643"/>
            <a:ext cx="7864938" cy="4424027"/>
          </a:xfrm>
        </p:spPr>
      </p:pic>
      <p:sp>
        <p:nvSpPr>
          <p:cNvPr id="5" name="Прямоугольник 4"/>
          <p:cNvSpPr/>
          <p:nvPr/>
        </p:nvSpPr>
        <p:spPr>
          <a:xfrm>
            <a:off x="235974" y="1217643"/>
            <a:ext cx="50439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 организовать работу по проверке достоверности представленных поставщиками по контракту документов, подтверждающих качество поставляемой продукции (декларации о соответствии, сертификаты соответствия) в соответствующих государственных реестрах: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/>
              <a:t>в едином реестре деклараций о соответствии продукции требованиям технических регламентов, формируемый органами сертификации в соответствии с Приказом Минэкономразвития России от 21.02.2012 № 76 (открытый реестр) ;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/>
              <a:t>в едином реестре сертификатов соответствия, формируемом Федеральной службой по аккредитации во взаимодействии с органами по сертификации, в соответствии с постановлением правительства от 10.04.2006 № 201 (данные предоставляется по запросу без взимания платы).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8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счетной палаты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Министерству финансов Тульской области, как органу по регулированию контрактной системы в Тульской области:</a:t>
            </a:r>
          </a:p>
          <a:p>
            <a:r>
              <a:rPr lang="ru-RU" dirty="0"/>
              <a:t>-  направить методическое письмо главным распорядителям бюджетных средств и администрациям муниципальных образований (городских округов) о необходимом применении мер ответственности к поставщикам (подрядчикам, исполнителям) по государственным и муниципальным контрактам за нарушение обязательств, которые не имеют стоимостного выражения (не предоставление или предоставление подложных документов о приемке и качестве товара, документов о привлечение СМП к исполнению контрактов, отсутствие информационных табличек при проведении подрядных работ и т.д.)</a:t>
            </a:r>
          </a:p>
          <a:p>
            <a:r>
              <a:rPr lang="ru-RU" dirty="0"/>
              <a:t>- в целях выработки мер по исключению случаев поставок фальсифицированной продукции проводить мониторинг сведений, представляемых главными распорядителями бюджетных средств, о привлечении заказчиками Тульской области аккредитованных организация для проведения внешней экспертизы подтверждения качества поставляемых пищевых продуктов и услуг по организации питания  в учреждения Тульской области, осуществлять анализ выявления случаев поставок фальсифицированной продукции, а также принятых мерах к поставщикам и рассматривать результаты мониторинга на заседании Комиссии на регулярной основе (например, ежеквартально).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341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538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Об осуществлении закупок продуктов питания для образовательных учреждений Тульской области и результатах контроля в данной сфере</vt:lpstr>
      <vt:lpstr>Основания для контрольных действий</vt:lpstr>
      <vt:lpstr>Субъекты проверки</vt:lpstr>
      <vt:lpstr>Привлечение экспертных организаций</vt:lpstr>
      <vt:lpstr>Нарушения при осуществлении приемки продуктов питания в Колледже</vt:lpstr>
      <vt:lpstr>Результаты контрольного мероприятия</vt:lpstr>
      <vt:lpstr>Рекомендации счетной палаты области</vt:lpstr>
      <vt:lpstr>Реестры Федеральной службы по аккредитации</vt:lpstr>
      <vt:lpstr>Рекомендации счетной палаты области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осуществлении закупок продуктов питания для образовательных учреждений Тульской области и результатах контроля в данной сфере</dc:title>
  <dc:creator>Гремякова Ольга Петровна</dc:creator>
  <cp:lastModifiedBy>Гремякова Ольга Петровна</cp:lastModifiedBy>
  <cp:revision>24</cp:revision>
  <cp:lastPrinted>2018-04-12T16:41:59Z</cp:lastPrinted>
  <dcterms:created xsi:type="dcterms:W3CDTF">2018-04-12T14:08:17Z</dcterms:created>
  <dcterms:modified xsi:type="dcterms:W3CDTF">2018-04-16T12:56:52Z</dcterms:modified>
</cp:coreProperties>
</file>