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68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19673260393938355"/>
                  <c:y val="0.2481260117103608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642498035079832E-4"/>
                  <c:y val="0.2216268899415216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390062206287328E-3"/>
                  <c:y val="-9.34992530673819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6420893915237803E-2"/>
                  <c:y val="-1.522879459674362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1819552550219206E-2"/>
                  <c:y val="-4.715752427875323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1573859340115217"/>
                  <c:y val="-4.553763998674160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33359240191436074"/>
                  <c:y val="-2.154191315749122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Демография</c:v>
                </c:pt>
                <c:pt idx="1">
                  <c:v>Здравоохранение</c:v>
                </c:pt>
                <c:pt idx="2">
                  <c:v>Образование</c:v>
                </c:pt>
                <c:pt idx="3">
                  <c:v>Жилье и городская среда</c:v>
                </c:pt>
                <c:pt idx="4">
                  <c:v>Цифровая экономика</c:v>
                </c:pt>
                <c:pt idx="5">
                  <c:v>Производительность труда</c:v>
                </c:pt>
                <c:pt idx="6">
                  <c:v>Международная кооперация и экспорт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1386</c:v>
                </c:pt>
                <c:pt idx="1">
                  <c:v>229.6</c:v>
                </c:pt>
                <c:pt idx="2">
                  <c:v>359.7</c:v>
                </c:pt>
                <c:pt idx="3">
                  <c:v>122.7</c:v>
                </c:pt>
                <c:pt idx="4">
                  <c:v>37.4</c:v>
                </c:pt>
                <c:pt idx="5">
                  <c:v>5.2</c:v>
                </c:pt>
                <c:pt idx="6">
                  <c:v>9.1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0441092110338555E-2"/>
          <c:y val="5.7891454940061447E-2"/>
          <c:w val="0.91699795760926539"/>
          <c:h val="0.7514873151809423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1084.0999999999999</c:v>
                </c:pt>
                <c:pt idx="1">
                  <c:v>1180.9000000000001</c:v>
                </c:pt>
                <c:pt idx="2">
                  <c:v>1468.7</c:v>
                </c:pt>
                <c:pt idx="3">
                  <c:v>1797.3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ЖКХ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Лист1!$C$2:$C$6</c:f>
              <c:numCache>
                <c:formatCode>#\ ##0.0</c:formatCode>
                <c:ptCount val="5"/>
                <c:pt idx="0">
                  <c:v>772.7</c:v>
                </c:pt>
                <c:pt idx="1">
                  <c:v>175.7</c:v>
                </c:pt>
                <c:pt idx="2">
                  <c:v>153.30000000000001</c:v>
                </c:pt>
                <c:pt idx="3">
                  <c:v>135.6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0"/>
                  <c:y val="-1.9872596315589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5701187850495596E-3"/>
                  <c:y val="-1.4904447236692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1402375700988888E-3"/>
                  <c:y val="-2.9808894473384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Лист1!$D$2:$D$6</c:f>
              <c:numCache>
                <c:formatCode>#\ ##0.0</c:formatCode>
                <c:ptCount val="5"/>
                <c:pt idx="0">
                  <c:v>310.10000000000002</c:v>
                </c:pt>
                <c:pt idx="1">
                  <c:v>20.3</c:v>
                </c:pt>
                <c:pt idx="2">
                  <c:v>13.6</c:v>
                </c:pt>
                <c:pt idx="3">
                  <c:v>13.6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Лист1!$E$2:$E$6</c:f>
              <c:numCache>
                <c:formatCode>#\ ##0.0</c:formatCode>
                <c:ptCount val="5"/>
                <c:pt idx="0">
                  <c:v>754.7</c:v>
                </c:pt>
                <c:pt idx="1">
                  <c:v>1516.9</c:v>
                </c:pt>
                <c:pt idx="2">
                  <c:v>1051.4000000000001</c:v>
                </c:pt>
                <c:pt idx="3">
                  <c:v>2337.6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Лист1!$F$2:$F$6</c:f>
              <c:numCache>
                <c:formatCode>#\ ##0.0</c:formatCode>
                <c:ptCount val="5"/>
                <c:pt idx="0">
                  <c:v>694.6</c:v>
                </c:pt>
                <c:pt idx="1">
                  <c:v>713.2</c:v>
                </c:pt>
                <c:pt idx="2">
                  <c:v>670.3</c:v>
                </c:pt>
                <c:pt idx="3">
                  <c:v>670.3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Лист1!$G$2:$G$6</c:f>
              <c:numCache>
                <c:formatCode>#\ ##0.0</c:formatCode>
                <c:ptCount val="5"/>
                <c:pt idx="0">
                  <c:v>45</c:v>
                </c:pt>
                <c:pt idx="1">
                  <c:v>60.9</c:v>
                </c:pt>
                <c:pt idx="2">
                  <c:v>12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429347656"/>
        <c:axId val="429348048"/>
        <c:axId val="0"/>
      </c:bar3DChart>
      <c:catAx>
        <c:axId val="429347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9348048"/>
        <c:crosses val="autoZero"/>
        <c:auto val="1"/>
        <c:lblAlgn val="ctr"/>
        <c:lblOffset val="100"/>
        <c:noMultiLvlLbl val="0"/>
      </c:catAx>
      <c:valAx>
        <c:axId val="429348048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429347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8603050401723208E-2"/>
          <c:y val="4.7392288635794838E-2"/>
          <c:w val="0.90139699140194784"/>
          <c:h val="0.7882587937762813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Лист1!$B$2:$E$2</c:f>
              <c:numCache>
                <c:formatCode>0.0%</c:formatCode>
                <c:ptCount val="4"/>
                <c:pt idx="0">
                  <c:v>8.1000000000000003E-2</c:v>
                </c:pt>
                <c:pt idx="1">
                  <c:v>8.3000000000000004E-2</c:v>
                </c:pt>
                <c:pt idx="2">
                  <c:v>9.0999999999999998E-2</c:v>
                </c:pt>
                <c:pt idx="3">
                  <c:v>9.9000000000000005E-2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Лист1!$B$3:$E$3</c:f>
              <c:numCache>
                <c:formatCode>0.0%</c:formatCode>
                <c:ptCount val="4"/>
                <c:pt idx="0">
                  <c:v>0.159</c:v>
                </c:pt>
                <c:pt idx="1">
                  <c:v>0.14000000000000001</c:v>
                </c:pt>
                <c:pt idx="2">
                  <c:v>9.2999999999999999E-2</c:v>
                </c:pt>
                <c:pt idx="3">
                  <c:v>6.7000000000000004E-2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68,0%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Лист1!$B$4:$E$4</c:f>
              <c:numCache>
                <c:formatCode>0.0%</c:formatCode>
                <c:ptCount val="4"/>
                <c:pt idx="0">
                  <c:v>0.68</c:v>
                </c:pt>
                <c:pt idx="1">
                  <c:v>0.73599999999999999</c:v>
                </c:pt>
                <c:pt idx="2">
                  <c:v>0.81200000000000006</c:v>
                </c:pt>
                <c:pt idx="3">
                  <c:v>0.83099999999999996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Лист1!$B$5:$E$5</c:f>
              <c:numCache>
                <c:formatCode>0.0%</c:formatCode>
                <c:ptCount val="4"/>
                <c:pt idx="0">
                  <c:v>0.08</c:v>
                </c:pt>
                <c:pt idx="1">
                  <c:v>4.1000000000000002E-2</c:v>
                </c:pt>
                <c:pt idx="2">
                  <c:v>4.0000000000000001E-3</c:v>
                </c:pt>
                <c:pt idx="3">
                  <c:v>3.0000000000000001E-3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cylinder"/>
        <c:axId val="432357040"/>
        <c:axId val="432356256"/>
        <c:axId val="0"/>
      </c:bar3DChart>
      <c:catAx>
        <c:axId val="432357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2356256"/>
        <c:crosses val="autoZero"/>
        <c:auto val="1"/>
        <c:lblAlgn val="ctr"/>
        <c:lblOffset val="100"/>
        <c:noMultiLvlLbl val="0"/>
      </c:catAx>
      <c:valAx>
        <c:axId val="4323562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low"/>
        <c:crossAx val="432357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AFCA-E78B-4C85-BD93-E47111C97A84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1718-5A7E-4402-958F-FC081DFBF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847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AFCA-E78B-4C85-BD93-E47111C97A84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1718-5A7E-4402-958F-FC081DFBF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896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AFCA-E78B-4C85-BD93-E47111C97A84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1718-5A7E-4402-958F-FC081DFBF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245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AFCA-E78B-4C85-BD93-E47111C97A84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1718-5A7E-4402-958F-FC081DFBF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2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AFCA-E78B-4C85-BD93-E47111C97A84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1718-5A7E-4402-958F-FC081DFBF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033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AFCA-E78B-4C85-BD93-E47111C97A84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1718-5A7E-4402-958F-FC081DFBF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431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AFCA-E78B-4C85-BD93-E47111C97A84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1718-5A7E-4402-958F-FC081DFBF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364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AFCA-E78B-4C85-BD93-E47111C97A84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1718-5A7E-4402-958F-FC081DFBF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649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AFCA-E78B-4C85-BD93-E47111C97A84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1718-5A7E-4402-958F-FC081DFBF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77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AFCA-E78B-4C85-BD93-E47111C97A84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1718-5A7E-4402-958F-FC081DFBF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67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AFCA-E78B-4C85-BD93-E47111C97A84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1718-5A7E-4402-958F-FC081DFBF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411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EAFCA-E78B-4C85-BD93-E47111C97A84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D1718-5A7E-4402-958F-FC081DFBF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38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6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8067"/>
            <a:ext cx="12191999" cy="15434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3730" y="107092"/>
            <a:ext cx="7518405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spc="-150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  <a:cs typeface="Arial"/>
              </a:rPr>
              <a:t>О</a:t>
            </a:r>
            <a:r>
              <a:rPr lang="ru-RU" sz="4000" spc="-150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  <a:cs typeface="Arial"/>
              </a:rPr>
              <a:t> заключении</a:t>
            </a:r>
            <a:r>
              <a:rPr lang="en-US" sz="4000" spc="-150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  <a:cs typeface="Arial"/>
              </a:rPr>
              <a:t> </a:t>
            </a:r>
            <a:r>
              <a:rPr lang="ru-RU" sz="4000" spc="-150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  <a:cs typeface="Arial"/>
              </a:rPr>
              <a:t>на проект </a:t>
            </a:r>
            <a:endParaRPr lang="ru-RU" sz="4000" spc="-150" dirty="0" smtClean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Bookman Old Style" panose="02050604050505020204" pitchFamily="18" charset="0"/>
              <a:cs typeface="Arial"/>
            </a:endParaRPr>
          </a:p>
          <a:p>
            <a:r>
              <a:rPr lang="ru-RU" sz="400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  <a:cs typeface="Arial"/>
              </a:rPr>
              <a:t>закона </a:t>
            </a:r>
            <a:r>
              <a:rPr lang="ru-RU" sz="4000" spc="-150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  <a:cs typeface="Arial"/>
              </a:rPr>
              <a:t>Тульской области </a:t>
            </a:r>
            <a:br>
              <a:rPr lang="ru-RU" sz="4000" spc="-150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  <a:cs typeface="Arial"/>
              </a:rPr>
            </a:br>
            <a:r>
              <a:rPr lang="ru-RU" sz="4000" spc="-150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  <a:cs typeface="Arial"/>
              </a:rPr>
              <a:t>«О бюджете Тульской области </a:t>
            </a:r>
            <a:endParaRPr lang="ru-RU" sz="4000" spc="-150" dirty="0" smtClean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Bookman Old Style" panose="02050604050505020204" pitchFamily="18" charset="0"/>
              <a:cs typeface="Arial"/>
            </a:endParaRPr>
          </a:p>
          <a:p>
            <a:r>
              <a:rPr lang="ru-RU" sz="400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  <a:cs typeface="Arial"/>
              </a:rPr>
              <a:t>на </a:t>
            </a:r>
            <a:r>
              <a:rPr lang="ru-RU" sz="4000" spc="-150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  <a:cs typeface="Arial"/>
              </a:rPr>
              <a:t>2019 год и </a:t>
            </a:r>
            <a:r>
              <a:rPr lang="ru-RU" sz="400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  <a:cs typeface="Arial"/>
              </a:rPr>
              <a:t>на </a:t>
            </a:r>
            <a:r>
              <a:rPr lang="ru-RU" sz="4000" spc="-150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  <a:cs typeface="Arial"/>
              </a:rPr>
              <a:t>плановый </a:t>
            </a:r>
            <a:endParaRPr lang="ru-RU" sz="4000" spc="-150" dirty="0" smtClean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Bookman Old Style" panose="02050604050505020204" pitchFamily="18" charset="0"/>
              <a:cs typeface="Arial"/>
            </a:endParaRPr>
          </a:p>
          <a:p>
            <a:r>
              <a:rPr lang="ru-RU" sz="400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  <a:cs typeface="Arial"/>
              </a:rPr>
              <a:t>период </a:t>
            </a:r>
            <a:r>
              <a:rPr lang="ru-RU" sz="4000" spc="-150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  <a:cs typeface="Arial"/>
              </a:rPr>
              <a:t>2020 и 2021 годов»</a:t>
            </a:r>
            <a:endParaRPr lang="ru-RU" sz="4000" dirty="0">
              <a:latin typeface="Bookman Old Style" panose="02050604050505020204" pitchFamily="18" charset="0"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7008" y="3721968"/>
            <a:ext cx="7924291" cy="1370012"/>
          </a:xfrm>
        </p:spPr>
        <p:txBody>
          <a:bodyPr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Кошельников Петр Иванович</a:t>
            </a:r>
          </a:p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200" dirty="0">
                <a:solidFill>
                  <a:srgbClr val="000000"/>
                </a:solidFill>
                <a:latin typeface="Bookman Old Style" panose="02050604050505020204" pitchFamily="18" charset="0"/>
              </a:rPr>
              <a:t>п</a:t>
            </a:r>
            <a:r>
              <a:rPr lang="ru-RU" sz="32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редседатель счетной палаты</a:t>
            </a:r>
            <a:endParaRPr lang="en-US" sz="3200" dirty="0" smtClean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Тульской области</a:t>
            </a:r>
            <a:endParaRPr lang="ru-RU" sz="3200" b="0" i="0" dirty="0" smtClean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0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8067"/>
            <a:ext cx="12191999" cy="1543436"/>
          </a:xfrm>
          <a:prstGeom prst="rect">
            <a:avLst/>
          </a:prstGeom>
        </p:spPr>
      </p:pic>
      <p:sp>
        <p:nvSpPr>
          <p:cNvPr id="6" name="Текст 3"/>
          <p:cNvSpPr txBox="1">
            <a:spLocks/>
          </p:cNvSpPr>
          <p:nvPr/>
        </p:nvSpPr>
        <p:spPr>
          <a:xfrm>
            <a:off x="818148" y="2125684"/>
            <a:ext cx="11097927" cy="16799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1" u="none" strike="noStrike" kern="1200" cap="none" spc="-642" normalizeH="0" baseline="0" noProof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</a:rPr>
              <a:t>СПАСИБО ЗА ВНИМАНИЕ!</a:t>
            </a:r>
            <a:endParaRPr kumimoji="0" lang="ru-RU" sz="6600" b="1" i="1" u="none" strike="noStrike" kern="1200" cap="none" spc="-642" normalizeH="0" baseline="0" noProof="0" dirty="0">
              <a:ln w="11430"/>
              <a:gradFill>
                <a:gsLst>
                  <a:gs pos="0">
                    <a:srgbClr val="0066FF"/>
                  </a:gs>
                  <a:gs pos="28000">
                    <a:srgbClr val="2E59B0"/>
                  </a:gs>
                  <a:gs pos="62000">
                    <a:srgbClr val="2B395F"/>
                  </a:gs>
                  <a:gs pos="88000">
                    <a:srgbClr val="00000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77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8067"/>
            <a:ext cx="12191999" cy="1543436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311715" y="0"/>
            <a:ext cx="9568567" cy="878641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Основные параметры бюджета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551" y="1232033"/>
            <a:ext cx="4379731" cy="37943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715" y="1030356"/>
            <a:ext cx="5839548" cy="39960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8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0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247" y="595730"/>
            <a:ext cx="3289025" cy="3480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28067"/>
            <a:ext cx="12191999" cy="1543436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965205" y="-282911"/>
            <a:ext cx="9568567" cy="878641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Государственный долг, дефицит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5008" y="6896"/>
            <a:ext cx="8928992" cy="69269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8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38" y="885537"/>
            <a:ext cx="5098710" cy="4156586"/>
          </a:xfrm>
          <a:prstGeom prst="rect">
            <a:avLst/>
          </a:prstGeom>
        </p:spPr>
      </p:pic>
      <p:sp>
        <p:nvSpPr>
          <p:cNvPr id="12" name="Вертикальный свиток 11"/>
          <p:cNvSpPr/>
          <p:nvPr/>
        </p:nvSpPr>
        <p:spPr bwMode="auto">
          <a:xfrm>
            <a:off x="6887326" y="2993456"/>
            <a:ext cx="3267327" cy="2299389"/>
          </a:xfrm>
          <a:prstGeom prst="verticalScroll">
            <a:avLst/>
          </a:prstGeom>
          <a:gradFill rotWithShape="1">
            <a:gsLst>
              <a:gs pos="0">
                <a:srgbClr val="3497AE">
                  <a:shade val="51000"/>
                  <a:satMod val="130000"/>
                </a:srgbClr>
              </a:gs>
              <a:gs pos="80000">
                <a:srgbClr val="3497AE">
                  <a:shade val="93000"/>
                  <a:satMod val="130000"/>
                </a:srgbClr>
              </a:gs>
              <a:gs pos="100000">
                <a:srgbClr val="3497A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18" charset="0"/>
              </a:rPr>
              <a:t>Соглашения с Министерством финансов России о предоставлении бюджетных кредитов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0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092"/>
            <a:ext cx="12192000" cy="675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4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8067"/>
            <a:ext cx="12191999" cy="1543436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15008" y="-282911"/>
            <a:ext cx="11887200" cy="878641"/>
          </a:xfrm>
        </p:spPr>
        <p:txBody>
          <a:bodyPr>
            <a:noAutofit/>
          </a:bodyPr>
          <a:lstStyle/>
          <a:p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Реализация национальных проектов (млн. руб.)</a:t>
            </a:r>
            <a:endParaRPr lang="ru-R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5008" y="6896"/>
            <a:ext cx="8928992" cy="69269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800" b="1" dirty="0"/>
          </a:p>
        </p:txBody>
      </p:sp>
      <p:sp>
        <p:nvSpPr>
          <p:cNvPr id="8" name="Вертикальный свиток 7"/>
          <p:cNvSpPr/>
          <p:nvPr/>
        </p:nvSpPr>
        <p:spPr bwMode="auto">
          <a:xfrm>
            <a:off x="922139" y="699592"/>
            <a:ext cx="3757365" cy="3168352"/>
          </a:xfrm>
          <a:prstGeom prst="verticalScroll">
            <a:avLst/>
          </a:prstGeom>
          <a:gradFill rotWithShape="1">
            <a:gsLst>
              <a:gs pos="0">
                <a:srgbClr val="3497AE">
                  <a:shade val="51000"/>
                  <a:satMod val="130000"/>
                </a:srgbClr>
              </a:gs>
              <a:gs pos="80000">
                <a:srgbClr val="3497AE">
                  <a:shade val="93000"/>
                  <a:satMod val="130000"/>
                </a:srgbClr>
              </a:gs>
              <a:gs pos="100000">
                <a:srgbClr val="3497A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1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" pitchFamily="34" charset="0"/>
              <a:ea typeface="+mn-ea"/>
              <a:cs typeface="+mn-cs"/>
            </a:endParaRPr>
          </a:p>
          <a:p>
            <a:pPr marL="0" marR="0" lvl="1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18" charset="0"/>
              </a:rPr>
              <a:t>Указы Президента РФ</a:t>
            </a:r>
          </a:p>
          <a:p>
            <a:pPr marL="0" marR="0" lvl="1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18" charset="0"/>
              </a:rPr>
              <a:t>2012 и 2018 годов</a:t>
            </a:r>
          </a:p>
          <a:p>
            <a:pPr marL="0" marR="0" lvl="1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" pitchFamily="34" charset="0"/>
              <a:ea typeface="+mn-ea"/>
              <a:cs typeface="+mn-cs"/>
            </a:endParaRPr>
          </a:p>
          <a:p>
            <a:pPr marL="0" marR="0" lvl="1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" pitchFamily="34" charset="0"/>
              <a:ea typeface="+mn-ea"/>
              <a:cs typeface="+mn-cs"/>
            </a:endParaRPr>
          </a:p>
          <a:p>
            <a:pPr marL="0" marR="0" lvl="1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" pitchFamily="34" charset="0"/>
              <a:ea typeface="+mn-ea"/>
              <a:cs typeface="+mn-cs"/>
            </a:endParaRPr>
          </a:p>
          <a:p>
            <a:pPr marL="0" marR="0" lvl="1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" pitchFamily="34" charset="0"/>
              <a:ea typeface="+mn-ea"/>
              <a:cs typeface="+mn-cs"/>
            </a:endParaRPr>
          </a:p>
          <a:p>
            <a:pPr marL="0" marR="0" lvl="1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11" name="Вертикальный свиток 10"/>
          <p:cNvSpPr/>
          <p:nvPr/>
        </p:nvSpPr>
        <p:spPr bwMode="auto">
          <a:xfrm>
            <a:off x="1004294" y="2120255"/>
            <a:ext cx="3744227" cy="2735171"/>
          </a:xfrm>
          <a:prstGeom prst="verticalScroll">
            <a:avLst/>
          </a:prstGeom>
          <a:gradFill rotWithShape="1">
            <a:gsLst>
              <a:gs pos="0">
                <a:srgbClr val="3497AE">
                  <a:shade val="51000"/>
                  <a:satMod val="130000"/>
                </a:srgbClr>
              </a:gs>
              <a:gs pos="80000">
                <a:srgbClr val="3497AE">
                  <a:shade val="93000"/>
                  <a:satMod val="130000"/>
                </a:srgbClr>
              </a:gs>
              <a:gs pos="100000">
                <a:srgbClr val="3497A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18" charset="0"/>
              </a:rPr>
              <a:t>Стратегические направления, цели и задачи развития  области до 2024 года,</a:t>
            </a:r>
          </a:p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18" charset="0"/>
              </a:rPr>
              <a:t>Основные направления деятельности правительства области до 2021 года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748521" y="3876999"/>
            <a:ext cx="6484161" cy="195685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5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>«Культура», «Экология», «Наука», «Безопасные и качественные автомобильные дороги», «Малое и среднее предпринимательство и поддержка индивидуальной предпринимательской инициативы»</a:t>
            </a:r>
            <a:endParaRPr lang="ru-RU" sz="1800" dirty="0">
              <a:solidFill>
                <a:srgbClr val="FF0000"/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90977856"/>
              </p:ext>
            </p:extLst>
          </p:nvPr>
        </p:nvGraphicFramePr>
        <p:xfrm>
          <a:off x="4830676" y="615466"/>
          <a:ext cx="6488113" cy="379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330"/>
            <a:ext cx="12192000" cy="674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5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8067"/>
            <a:ext cx="12191999" cy="1543436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" y="-186767"/>
            <a:ext cx="12191998" cy="878641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Структура инвестиционных  расходов (млн. руб.)</a:t>
            </a:r>
            <a:endPara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873560982"/>
              </p:ext>
            </p:extLst>
          </p:nvPr>
        </p:nvGraphicFramePr>
        <p:xfrm>
          <a:off x="1270535" y="691874"/>
          <a:ext cx="10222029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9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8067"/>
            <a:ext cx="12191999" cy="1543436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0" y="-273394"/>
            <a:ext cx="12191998" cy="87864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Формирование дорожного фонда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975175"/>
              </p:ext>
            </p:extLst>
          </p:nvPr>
        </p:nvGraphicFramePr>
        <p:xfrm>
          <a:off x="5702787" y="612439"/>
          <a:ext cx="4682872" cy="191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1436"/>
                <a:gridCol w="2341436"/>
              </a:tblGrid>
              <a:tr h="47778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Доходы (млрд. Руб.)</a:t>
                      </a:r>
                      <a:endParaRPr lang="ru-RU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778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Bookman Old Style" panose="02050604050505020204" pitchFamily="18" charset="0"/>
                        </a:rPr>
                        <a:t>2019</a:t>
                      </a:r>
                      <a:endParaRPr lang="ru-RU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Bookman Old Style" panose="02050604050505020204" pitchFamily="18" charset="0"/>
                        </a:rPr>
                        <a:t>5,0</a:t>
                      </a:r>
                      <a:endParaRPr lang="ru-RU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47778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Bookman Old Style" panose="02050604050505020204" pitchFamily="18" charset="0"/>
                        </a:rPr>
                        <a:t>2020</a:t>
                      </a:r>
                      <a:endParaRPr lang="ru-RU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Bookman Old Style" panose="02050604050505020204" pitchFamily="18" charset="0"/>
                        </a:rPr>
                        <a:t>5,4</a:t>
                      </a:r>
                      <a:endParaRPr lang="ru-RU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47778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Bookman Old Style" panose="02050604050505020204" pitchFamily="18" charset="0"/>
                        </a:rPr>
                        <a:t>2021</a:t>
                      </a:r>
                      <a:endParaRPr lang="ru-RU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Bookman Old Style" panose="02050604050505020204" pitchFamily="18" charset="0"/>
                        </a:rPr>
                        <a:t>6,1</a:t>
                      </a:r>
                      <a:endParaRPr lang="ru-RU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500240"/>
              </p:ext>
            </p:extLst>
          </p:nvPr>
        </p:nvGraphicFramePr>
        <p:xfrm>
          <a:off x="751595" y="2634679"/>
          <a:ext cx="5716582" cy="2557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6582"/>
              </a:tblGrid>
              <a:tr h="3232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Направления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расходов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84888"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 и реконструкция автомобильных дорог (реконструкция мостов через р. Дон и р. Бобрик, строительство моста через р. </a:t>
                      </a:r>
                      <a:r>
                        <a:rPr lang="ru-RU" sz="11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Упу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путепровода через железную дорогу (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пусковой комплекс)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15506"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ремонт, ремонт и содержание автомобильных дорог </a:t>
                      </a:r>
                      <a:endParaRPr lang="ru-RU" sz="1100" b="1" dirty="0"/>
                    </a:p>
                  </a:txBody>
                  <a:tcPr/>
                </a:tc>
              </a:tr>
              <a:tr h="215506"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обустройство автомобильных дорог общего пользования 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4888"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внедрение автоматических пунктов весогабаритного контроля и устройство элементов обустройства на автомобильных дорогах общего пользования регионального или межмуниципального значения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4888"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межбюджетные трансферты на реализацию мероприятий по устойчивому развитию сельских территорий госпрограммы «Развитие сельского хозяйства Тульской области»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309" y="2646784"/>
            <a:ext cx="4004110" cy="24580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353" y="605247"/>
            <a:ext cx="2509440" cy="18820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6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8067"/>
            <a:ext cx="12191999" cy="1543436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0" y="-273394"/>
            <a:ext cx="12191998" cy="878641"/>
          </a:xfrm>
        </p:spPr>
        <p:txBody>
          <a:bodyPr>
            <a:noAutofit/>
          </a:bodyPr>
          <a:lstStyle/>
          <a:p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Структура межбюджетных трансфертов  </a:t>
            </a: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(%)</a:t>
            </a:r>
            <a:endParaRPr lang="ru-RU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6406427"/>
              </p:ext>
            </p:extLst>
          </p:nvPr>
        </p:nvGraphicFramePr>
        <p:xfrm>
          <a:off x="1425267" y="537432"/>
          <a:ext cx="8064896" cy="4896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White - blue accents template template">
    <a:dk1>
      <a:srgbClr val="000000"/>
    </a:dk1>
    <a:lt1>
      <a:srgbClr val="FFFFFF"/>
    </a:lt1>
    <a:dk2>
      <a:srgbClr val="1D4775"/>
    </a:dk2>
    <a:lt2>
      <a:srgbClr val="FEF194"/>
    </a:lt2>
    <a:accent1>
      <a:srgbClr val="FFC000"/>
    </a:accent1>
    <a:accent2>
      <a:srgbClr val="3497AE"/>
    </a:accent2>
    <a:accent3>
      <a:srgbClr val="DF8045"/>
    </a:accent3>
    <a:accent4>
      <a:srgbClr val="7DCC2E"/>
    </a:accent4>
    <a:accent5>
      <a:srgbClr val="FF9929"/>
    </a:accent5>
    <a:accent6>
      <a:srgbClr val="A061C3"/>
    </a:accent6>
    <a:hlink>
      <a:srgbClr val="1D4775"/>
    </a:hlink>
    <a:folHlink>
      <a:srgbClr val="1D4775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White - blue accents template template">
    <a:dk1>
      <a:srgbClr val="000000"/>
    </a:dk1>
    <a:lt1>
      <a:srgbClr val="FFFFFF"/>
    </a:lt1>
    <a:dk2>
      <a:srgbClr val="1D4775"/>
    </a:dk2>
    <a:lt2>
      <a:srgbClr val="FEF194"/>
    </a:lt2>
    <a:accent1>
      <a:srgbClr val="FFC000"/>
    </a:accent1>
    <a:accent2>
      <a:srgbClr val="3497AE"/>
    </a:accent2>
    <a:accent3>
      <a:srgbClr val="DF8045"/>
    </a:accent3>
    <a:accent4>
      <a:srgbClr val="7DCC2E"/>
    </a:accent4>
    <a:accent5>
      <a:srgbClr val="FF9929"/>
    </a:accent5>
    <a:accent6>
      <a:srgbClr val="A061C3"/>
    </a:accent6>
    <a:hlink>
      <a:srgbClr val="1D4775"/>
    </a:hlink>
    <a:folHlink>
      <a:srgbClr val="1D4775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White - blue accents template template">
    <a:dk1>
      <a:srgbClr val="000000"/>
    </a:dk1>
    <a:lt1>
      <a:srgbClr val="FFFFFF"/>
    </a:lt1>
    <a:dk2>
      <a:srgbClr val="1D4775"/>
    </a:dk2>
    <a:lt2>
      <a:srgbClr val="FEF194"/>
    </a:lt2>
    <a:accent1>
      <a:srgbClr val="FFC000"/>
    </a:accent1>
    <a:accent2>
      <a:srgbClr val="3497AE"/>
    </a:accent2>
    <a:accent3>
      <a:srgbClr val="DF8045"/>
    </a:accent3>
    <a:accent4>
      <a:srgbClr val="7DCC2E"/>
    </a:accent4>
    <a:accent5>
      <a:srgbClr val="FF9929"/>
    </a:accent5>
    <a:accent6>
      <a:srgbClr val="A061C3"/>
    </a:accent6>
    <a:hlink>
      <a:srgbClr val="1D4775"/>
    </a:hlink>
    <a:folHlink>
      <a:srgbClr val="1D4775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234</Words>
  <Application>Microsoft Office PowerPoint</Application>
  <PresentationFormat>Широкоэкранный</PresentationFormat>
  <Paragraphs>48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Bookman Old Style</vt:lpstr>
      <vt:lpstr>Calibri</vt:lpstr>
      <vt:lpstr>Calibri Light</vt:lpstr>
      <vt:lpstr>Segoe</vt:lpstr>
      <vt:lpstr>Тема Office</vt:lpstr>
      <vt:lpstr>Презентация PowerPoint</vt:lpstr>
      <vt:lpstr>Основные параметры бюджета</vt:lpstr>
      <vt:lpstr>Презентация PowerPoint</vt:lpstr>
      <vt:lpstr>Государственный долг, дефицит</vt:lpstr>
      <vt:lpstr>Презентация PowerPoint</vt:lpstr>
      <vt:lpstr>Реализация национальных проектов (млн. руб.)</vt:lpstr>
      <vt:lpstr>Структура инвестиционных  расходов (млн. руб.)</vt:lpstr>
      <vt:lpstr>Формирование дорожного фонда</vt:lpstr>
      <vt:lpstr>Структура межбюджетных трансфертов  (%)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Кузин Роман Алексеевич</dc:creator>
  <cp:lastModifiedBy>Кузин Роман Алексеевич</cp:lastModifiedBy>
  <cp:revision>13</cp:revision>
  <cp:lastPrinted>2018-11-19T13:08:36Z</cp:lastPrinted>
  <dcterms:created xsi:type="dcterms:W3CDTF">2018-11-19T11:11:30Z</dcterms:created>
  <dcterms:modified xsi:type="dcterms:W3CDTF">2018-11-19T13:23:43Z</dcterms:modified>
</cp:coreProperties>
</file>