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88" r:id="rId5"/>
    <p:sldId id="310" r:id="rId6"/>
    <p:sldId id="312" r:id="rId7"/>
    <p:sldId id="311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30" r:id="rId20"/>
    <p:sldId id="331" r:id="rId21"/>
    <p:sldId id="328" r:id="rId22"/>
    <p:sldId id="276" r:id="rId23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07A25-2F71-4BAA-839A-8BFD26EB099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D4D49-0A96-4484-8566-4E02B8B17E24}">
      <dgm:prSet phldrT="[Текст]"/>
      <dgm:spPr/>
      <dgm:t>
        <a:bodyPr/>
        <a:lstStyle/>
        <a:p>
          <a:r>
            <a:rPr lang="ru-RU" dirty="0" smtClean="0"/>
            <a:t>ст. 98 44-ФЗ органы аудита в сфере закупок осуществляют экспертно-аналитическую, информационную и иную деятельность посредством</a:t>
          </a:r>
          <a:endParaRPr lang="ru-RU" dirty="0"/>
        </a:p>
      </dgm:t>
    </dgm:pt>
    <dgm:pt modelId="{77C7E989-1753-4AF3-B6C8-5CE48299A3B4}" type="parTrans" cxnId="{C32BAC03-36E3-44B1-B84C-C55779B5B8AD}">
      <dgm:prSet/>
      <dgm:spPr/>
      <dgm:t>
        <a:bodyPr/>
        <a:lstStyle/>
        <a:p>
          <a:endParaRPr lang="ru-RU"/>
        </a:p>
      </dgm:t>
    </dgm:pt>
    <dgm:pt modelId="{966CCF17-6B2F-4A00-AF34-31D144693622}" type="sibTrans" cxnId="{C32BAC03-36E3-44B1-B84C-C55779B5B8AD}">
      <dgm:prSet/>
      <dgm:spPr/>
      <dgm:t>
        <a:bodyPr/>
        <a:lstStyle/>
        <a:p>
          <a:endParaRPr lang="ru-RU"/>
        </a:p>
      </dgm:t>
    </dgm:pt>
    <dgm:pt modelId="{1F9BF17B-B5A2-4FF8-A170-275B68C6BE44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проверки, анализа и оценки информации о законности</a:t>
          </a:r>
          <a:endParaRPr lang="ru-RU" sz="2400" dirty="0">
            <a:solidFill>
              <a:schemeClr val="tx1"/>
            </a:solidFill>
          </a:endParaRPr>
        </a:p>
      </dgm:t>
    </dgm:pt>
    <dgm:pt modelId="{72B25C25-6F40-4E4F-AEBA-7D4DB060BF05}" type="parTrans" cxnId="{D9EE8F5B-70AF-4307-B3C1-CE658D775521}">
      <dgm:prSet/>
      <dgm:spPr/>
      <dgm:t>
        <a:bodyPr/>
        <a:lstStyle/>
        <a:p>
          <a:endParaRPr lang="ru-RU"/>
        </a:p>
      </dgm:t>
    </dgm:pt>
    <dgm:pt modelId="{927D04E5-0F2C-4040-AFD5-80982487217D}" type="sibTrans" cxnId="{D9EE8F5B-70AF-4307-B3C1-CE658D775521}">
      <dgm:prSet/>
      <dgm:spPr/>
      <dgm:t>
        <a:bodyPr/>
        <a:lstStyle/>
        <a:p>
          <a:endParaRPr lang="ru-RU"/>
        </a:p>
      </dgm:t>
    </dgm:pt>
    <dgm:pt modelId="{8FCDBD94-EE5A-4DC4-BD3C-E7965E1D1F2B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целесообразности, об обоснованности, о своевременности</a:t>
          </a:r>
          <a:endParaRPr lang="ru-RU" b="1" dirty="0">
            <a:solidFill>
              <a:schemeClr val="tx1"/>
            </a:solidFill>
          </a:endParaRPr>
        </a:p>
      </dgm:t>
    </dgm:pt>
    <dgm:pt modelId="{53EBA740-E870-4538-8063-257D5EC095F5}" type="parTrans" cxnId="{F06F0E35-51C9-4714-A8F2-0E0C1BB6573B}">
      <dgm:prSet/>
      <dgm:spPr/>
      <dgm:t>
        <a:bodyPr/>
        <a:lstStyle/>
        <a:p>
          <a:endParaRPr lang="ru-RU"/>
        </a:p>
      </dgm:t>
    </dgm:pt>
    <dgm:pt modelId="{55ADBC3B-1CF0-4D66-ACF4-4AC30CA7FF10}" type="sibTrans" cxnId="{F06F0E35-51C9-4714-A8F2-0E0C1BB6573B}">
      <dgm:prSet/>
      <dgm:spPr/>
      <dgm:t>
        <a:bodyPr/>
        <a:lstStyle/>
        <a:p>
          <a:endParaRPr lang="ru-RU"/>
        </a:p>
      </dgm:t>
    </dgm:pt>
    <dgm:pt modelId="{28F397F7-352A-43F9-9F66-1218DA422355}">
      <dgm:prSet custT="1"/>
      <dgm:spPr>
        <a:solidFill>
          <a:srgbClr val="FFFF00"/>
        </a:solidFill>
      </dgm:spPr>
      <dgm:t>
        <a:bodyPr/>
        <a:lstStyle/>
        <a:p>
          <a:r>
            <a:rPr lang="ru-RU" sz="2400" b="1" i="1" u="sng" dirty="0" smtClean="0">
              <a:solidFill>
                <a:schemeClr val="tx1"/>
              </a:solidFill>
            </a:rPr>
            <a:t>об эффективности и о результативности расходов на закупки</a:t>
          </a:r>
          <a:endParaRPr lang="ru-RU" sz="2400" b="1" i="1" u="sng" dirty="0">
            <a:solidFill>
              <a:schemeClr val="tx1"/>
            </a:solidFill>
          </a:endParaRPr>
        </a:p>
      </dgm:t>
    </dgm:pt>
    <dgm:pt modelId="{C35924BC-D3BC-4B95-AFB4-7A529632410A}" type="parTrans" cxnId="{615B4759-21E8-4928-B7BD-EEDE1A0CFD1E}">
      <dgm:prSet/>
      <dgm:spPr/>
      <dgm:t>
        <a:bodyPr/>
        <a:lstStyle/>
        <a:p>
          <a:endParaRPr lang="ru-RU"/>
        </a:p>
      </dgm:t>
    </dgm:pt>
    <dgm:pt modelId="{BEACF94C-14CE-451B-A5C5-C697E41B769A}" type="sibTrans" cxnId="{615B4759-21E8-4928-B7BD-EEDE1A0CFD1E}">
      <dgm:prSet/>
      <dgm:spPr/>
      <dgm:t>
        <a:bodyPr/>
        <a:lstStyle/>
        <a:p>
          <a:endParaRPr lang="ru-RU"/>
        </a:p>
      </dgm:t>
    </dgm:pt>
    <dgm:pt modelId="{50321D73-7634-4EDC-A1BD-4B8733890B8E}">
      <dgm:prSet/>
      <dgm:spPr/>
      <dgm:t>
        <a:bodyPr/>
        <a:lstStyle/>
        <a:p>
          <a:endParaRPr lang="ru-RU"/>
        </a:p>
      </dgm:t>
    </dgm:pt>
    <dgm:pt modelId="{C4A7A33E-34A9-4567-BA85-16E9F5E16DC2}" type="parTrans" cxnId="{A0B905E4-8268-445C-B056-7DE5893477F0}">
      <dgm:prSet/>
      <dgm:spPr/>
      <dgm:t>
        <a:bodyPr/>
        <a:lstStyle/>
        <a:p>
          <a:endParaRPr lang="ru-RU"/>
        </a:p>
      </dgm:t>
    </dgm:pt>
    <dgm:pt modelId="{FB5BD258-7C95-495D-9229-74DA35264CCA}" type="sibTrans" cxnId="{A0B905E4-8268-445C-B056-7DE5893477F0}">
      <dgm:prSet/>
      <dgm:spPr/>
      <dgm:t>
        <a:bodyPr/>
        <a:lstStyle/>
        <a:p>
          <a:endParaRPr lang="ru-RU"/>
        </a:p>
      </dgm:t>
    </dgm:pt>
    <dgm:pt modelId="{5339EEED-38BA-4D71-9F73-92032C2DFEA5}">
      <dgm:prSet/>
      <dgm:spPr/>
      <dgm:t>
        <a:bodyPr/>
        <a:lstStyle/>
        <a:p>
          <a:endParaRPr lang="ru-RU"/>
        </a:p>
      </dgm:t>
    </dgm:pt>
    <dgm:pt modelId="{3D293262-ABE1-42B9-BC3E-4A3360DE21AD}" type="parTrans" cxnId="{2B6D6767-6ACC-4BC4-A7C0-4B7FB4A3C31E}">
      <dgm:prSet/>
      <dgm:spPr/>
      <dgm:t>
        <a:bodyPr/>
        <a:lstStyle/>
        <a:p>
          <a:endParaRPr lang="ru-RU"/>
        </a:p>
      </dgm:t>
    </dgm:pt>
    <dgm:pt modelId="{7E07E579-1553-45BB-A97C-5580FD0A997E}" type="sibTrans" cxnId="{2B6D6767-6ACC-4BC4-A7C0-4B7FB4A3C31E}">
      <dgm:prSet/>
      <dgm:spPr/>
      <dgm:t>
        <a:bodyPr/>
        <a:lstStyle/>
        <a:p>
          <a:endParaRPr lang="ru-RU"/>
        </a:p>
      </dgm:t>
    </dgm:pt>
    <dgm:pt modelId="{1554FD16-DE3C-4F41-9EC7-851F0A6A9F29}">
      <dgm:prSet/>
      <dgm:spPr/>
      <dgm:t>
        <a:bodyPr/>
        <a:lstStyle/>
        <a:p>
          <a:endParaRPr lang="ru-RU"/>
        </a:p>
      </dgm:t>
    </dgm:pt>
    <dgm:pt modelId="{8DF318CE-C8EF-4E55-8BA4-3915C2B8423E}" type="parTrans" cxnId="{F0961B44-B7E3-4B5C-81DA-2DCBC9536FC1}">
      <dgm:prSet/>
      <dgm:spPr/>
      <dgm:t>
        <a:bodyPr/>
        <a:lstStyle/>
        <a:p>
          <a:endParaRPr lang="ru-RU"/>
        </a:p>
      </dgm:t>
    </dgm:pt>
    <dgm:pt modelId="{9F2F6BA6-03B4-45E7-B46A-568DBE4A42B3}" type="sibTrans" cxnId="{F0961B44-B7E3-4B5C-81DA-2DCBC9536FC1}">
      <dgm:prSet/>
      <dgm:spPr/>
      <dgm:t>
        <a:bodyPr/>
        <a:lstStyle/>
        <a:p>
          <a:endParaRPr lang="ru-RU"/>
        </a:p>
      </dgm:t>
    </dgm:pt>
    <dgm:pt modelId="{FE8891F0-DA1D-4790-8E0F-98AC0416C2A8}">
      <dgm:prSet/>
      <dgm:spPr/>
      <dgm:t>
        <a:bodyPr/>
        <a:lstStyle/>
        <a:p>
          <a:endParaRPr lang="ru-RU"/>
        </a:p>
      </dgm:t>
    </dgm:pt>
    <dgm:pt modelId="{14578BE1-9102-43C6-B7DE-598D60CD5376}" type="parTrans" cxnId="{8E51D201-369A-4011-87D6-D1E371E987D1}">
      <dgm:prSet/>
      <dgm:spPr/>
      <dgm:t>
        <a:bodyPr/>
        <a:lstStyle/>
        <a:p>
          <a:endParaRPr lang="ru-RU"/>
        </a:p>
      </dgm:t>
    </dgm:pt>
    <dgm:pt modelId="{5777E1FB-EC82-4760-9E23-62C0B8E06704}" type="sibTrans" cxnId="{8E51D201-369A-4011-87D6-D1E371E987D1}">
      <dgm:prSet/>
      <dgm:spPr/>
      <dgm:t>
        <a:bodyPr/>
        <a:lstStyle/>
        <a:p>
          <a:endParaRPr lang="ru-RU"/>
        </a:p>
      </dgm:t>
    </dgm:pt>
    <dgm:pt modelId="{65B43DDB-6482-455F-99DD-417C7C5D22EC}" type="pres">
      <dgm:prSet presAssocID="{D6107A25-2F71-4BAA-839A-8BFD26EB09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4BC4CA-B339-4EBF-BB08-40DFCB6C8AC5}" type="pres">
      <dgm:prSet presAssocID="{41AD4D49-0A96-4484-8566-4E02B8B17E24}" presName="roof" presStyleLbl="dkBgShp" presStyleIdx="0" presStyleCnt="2"/>
      <dgm:spPr/>
      <dgm:t>
        <a:bodyPr/>
        <a:lstStyle/>
        <a:p>
          <a:endParaRPr lang="ru-RU"/>
        </a:p>
      </dgm:t>
    </dgm:pt>
    <dgm:pt modelId="{DA009BFD-C648-41C3-8C35-B4774D70CF96}" type="pres">
      <dgm:prSet presAssocID="{41AD4D49-0A96-4484-8566-4E02B8B17E24}" presName="pillars" presStyleCnt="0"/>
      <dgm:spPr/>
    </dgm:pt>
    <dgm:pt modelId="{D252996A-198F-4031-918A-61AF1A5D1A95}" type="pres">
      <dgm:prSet presAssocID="{41AD4D49-0A96-4484-8566-4E02B8B17E2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57-85E8-4CCC-B44F-F6F4E8AEF11B}" type="pres">
      <dgm:prSet presAssocID="{8FCDBD94-EE5A-4DC4-BD3C-E7965E1D1F2B}" presName="pillarX" presStyleLbl="node1" presStyleIdx="1" presStyleCnt="3" custScaleX="116409" custLinFactNeighborX="-4600" custLinFactNeighborY="-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80F05-2235-4E73-B95D-05C86CA76841}" type="pres">
      <dgm:prSet presAssocID="{28F397F7-352A-43F9-9F66-1218DA42235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28903-4D9F-4AC0-809B-963A75450513}" type="pres">
      <dgm:prSet presAssocID="{41AD4D49-0A96-4484-8566-4E02B8B17E24}" presName="base" presStyleLbl="dkBgShp" presStyleIdx="1" presStyleCnt="2" custScaleY="88098" custLinFactY="-32807" custLinFactNeighborX="-379" custLinFactNeighborY="-100000"/>
      <dgm:spPr/>
    </dgm:pt>
  </dgm:ptLst>
  <dgm:cxnLst>
    <dgm:cxn modelId="{16F04961-E4EC-4A41-A96F-702125A36625}" type="presOf" srcId="{D6107A25-2F71-4BAA-839A-8BFD26EB0997}" destId="{65B43DDB-6482-455F-99DD-417C7C5D22EC}" srcOrd="0" destOrd="0" presId="urn:microsoft.com/office/officeart/2005/8/layout/hList3"/>
    <dgm:cxn modelId="{1A0E699A-AB95-4B10-8A82-E99323DDD638}" type="presOf" srcId="{41AD4D49-0A96-4484-8566-4E02B8B17E24}" destId="{4A4BC4CA-B339-4EBF-BB08-40DFCB6C8AC5}" srcOrd="0" destOrd="0" presId="urn:microsoft.com/office/officeart/2005/8/layout/hList3"/>
    <dgm:cxn modelId="{615B4759-21E8-4928-B7BD-EEDE1A0CFD1E}" srcId="{41AD4D49-0A96-4484-8566-4E02B8B17E24}" destId="{28F397F7-352A-43F9-9F66-1218DA422355}" srcOrd="2" destOrd="0" parTransId="{C35924BC-D3BC-4B95-AFB4-7A529632410A}" sibTransId="{BEACF94C-14CE-451B-A5C5-C697E41B769A}"/>
    <dgm:cxn modelId="{D9EE8F5B-70AF-4307-B3C1-CE658D775521}" srcId="{41AD4D49-0A96-4484-8566-4E02B8B17E24}" destId="{1F9BF17B-B5A2-4FF8-A170-275B68C6BE44}" srcOrd="0" destOrd="0" parTransId="{72B25C25-6F40-4E4F-AEBA-7D4DB060BF05}" sibTransId="{927D04E5-0F2C-4040-AFD5-80982487217D}"/>
    <dgm:cxn modelId="{F06F0E35-51C9-4714-A8F2-0E0C1BB6573B}" srcId="{41AD4D49-0A96-4484-8566-4E02B8B17E24}" destId="{8FCDBD94-EE5A-4DC4-BD3C-E7965E1D1F2B}" srcOrd="1" destOrd="0" parTransId="{53EBA740-E870-4538-8063-257D5EC095F5}" sibTransId="{55ADBC3B-1CF0-4D66-ACF4-4AC30CA7FF10}"/>
    <dgm:cxn modelId="{8E51D201-369A-4011-87D6-D1E371E987D1}" srcId="{D6107A25-2F71-4BAA-839A-8BFD26EB0997}" destId="{FE8891F0-DA1D-4790-8E0F-98AC0416C2A8}" srcOrd="4" destOrd="0" parTransId="{14578BE1-9102-43C6-B7DE-598D60CD5376}" sibTransId="{5777E1FB-EC82-4760-9E23-62C0B8E06704}"/>
    <dgm:cxn modelId="{4757650B-829B-4F56-BBC6-F5EC573C8C6B}" type="presOf" srcId="{28F397F7-352A-43F9-9F66-1218DA422355}" destId="{11F80F05-2235-4E73-B95D-05C86CA76841}" srcOrd="0" destOrd="0" presId="urn:microsoft.com/office/officeart/2005/8/layout/hList3"/>
    <dgm:cxn modelId="{A0B905E4-8268-445C-B056-7DE5893477F0}" srcId="{D6107A25-2F71-4BAA-839A-8BFD26EB0997}" destId="{50321D73-7634-4EDC-A1BD-4B8733890B8E}" srcOrd="1" destOrd="0" parTransId="{C4A7A33E-34A9-4567-BA85-16E9F5E16DC2}" sibTransId="{FB5BD258-7C95-495D-9229-74DA35264CCA}"/>
    <dgm:cxn modelId="{F0961B44-B7E3-4B5C-81DA-2DCBC9536FC1}" srcId="{D6107A25-2F71-4BAA-839A-8BFD26EB0997}" destId="{1554FD16-DE3C-4F41-9EC7-851F0A6A9F29}" srcOrd="3" destOrd="0" parTransId="{8DF318CE-C8EF-4E55-8BA4-3915C2B8423E}" sibTransId="{9F2F6BA6-03B4-45E7-B46A-568DBE4A42B3}"/>
    <dgm:cxn modelId="{A0EC2E70-97BC-4C16-9F49-73895A3D3C84}" type="presOf" srcId="{8FCDBD94-EE5A-4DC4-BD3C-E7965E1D1F2B}" destId="{C37D1657-85E8-4CCC-B44F-F6F4E8AEF11B}" srcOrd="0" destOrd="0" presId="urn:microsoft.com/office/officeart/2005/8/layout/hList3"/>
    <dgm:cxn modelId="{FD38F179-800C-4FBA-9669-DB15895C1BF1}" type="presOf" srcId="{1F9BF17B-B5A2-4FF8-A170-275B68C6BE44}" destId="{D252996A-198F-4031-918A-61AF1A5D1A95}" srcOrd="0" destOrd="0" presId="urn:microsoft.com/office/officeart/2005/8/layout/hList3"/>
    <dgm:cxn modelId="{2B6D6767-6ACC-4BC4-A7C0-4B7FB4A3C31E}" srcId="{D6107A25-2F71-4BAA-839A-8BFD26EB0997}" destId="{5339EEED-38BA-4D71-9F73-92032C2DFEA5}" srcOrd="2" destOrd="0" parTransId="{3D293262-ABE1-42B9-BC3E-4A3360DE21AD}" sibTransId="{7E07E579-1553-45BB-A97C-5580FD0A997E}"/>
    <dgm:cxn modelId="{C32BAC03-36E3-44B1-B84C-C55779B5B8AD}" srcId="{D6107A25-2F71-4BAA-839A-8BFD26EB0997}" destId="{41AD4D49-0A96-4484-8566-4E02B8B17E24}" srcOrd="0" destOrd="0" parTransId="{77C7E989-1753-4AF3-B6C8-5CE48299A3B4}" sibTransId="{966CCF17-6B2F-4A00-AF34-31D144693622}"/>
    <dgm:cxn modelId="{22A01046-3FEE-40CA-8936-EE920E560E40}" type="presParOf" srcId="{65B43DDB-6482-455F-99DD-417C7C5D22EC}" destId="{4A4BC4CA-B339-4EBF-BB08-40DFCB6C8AC5}" srcOrd="0" destOrd="0" presId="urn:microsoft.com/office/officeart/2005/8/layout/hList3"/>
    <dgm:cxn modelId="{A3FB7037-B156-45E0-9F7B-C1DBBD024879}" type="presParOf" srcId="{65B43DDB-6482-455F-99DD-417C7C5D22EC}" destId="{DA009BFD-C648-41C3-8C35-B4774D70CF96}" srcOrd="1" destOrd="0" presId="urn:microsoft.com/office/officeart/2005/8/layout/hList3"/>
    <dgm:cxn modelId="{8237F8A8-CEE8-49C2-8168-00001BC257CD}" type="presParOf" srcId="{DA009BFD-C648-41C3-8C35-B4774D70CF96}" destId="{D252996A-198F-4031-918A-61AF1A5D1A95}" srcOrd="0" destOrd="0" presId="urn:microsoft.com/office/officeart/2005/8/layout/hList3"/>
    <dgm:cxn modelId="{FBD31FEC-E412-40C2-B76B-9B8BF96797C2}" type="presParOf" srcId="{DA009BFD-C648-41C3-8C35-B4774D70CF96}" destId="{C37D1657-85E8-4CCC-B44F-F6F4E8AEF11B}" srcOrd="1" destOrd="0" presId="urn:microsoft.com/office/officeart/2005/8/layout/hList3"/>
    <dgm:cxn modelId="{7BC44E2E-16F4-4AD3-9358-30B78B590AD5}" type="presParOf" srcId="{DA009BFD-C648-41C3-8C35-B4774D70CF96}" destId="{11F80F05-2235-4E73-B95D-05C86CA76841}" srcOrd="2" destOrd="0" presId="urn:microsoft.com/office/officeart/2005/8/layout/hList3"/>
    <dgm:cxn modelId="{33C07E1F-4A45-45EE-B72E-BB7EB48BABDA}" type="presParOf" srcId="{65B43DDB-6482-455F-99DD-417C7C5D22EC}" destId="{09628903-4D9F-4AC0-809B-963A7545051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56DC3-9ECC-4C0B-9A3C-93FC759510E4}" type="doc">
      <dgm:prSet loTypeId="urn:microsoft.com/office/officeart/2005/8/layout/StepDownProcess" loCatId="process" qsTypeId="urn:microsoft.com/office/officeart/2005/8/quickstyle/simple3" qsCatId="simple" csTypeId="urn:microsoft.com/office/officeart/2005/8/colors/colorful1" csCatId="colorful" phldr="1"/>
      <dgm:spPr/>
    </dgm:pt>
    <dgm:pt modelId="{F07D5899-E293-4FBC-AF95-F48907D64250}">
      <dgm:prSet phldrT="[Текст]"/>
      <dgm:spPr/>
      <dgm:t>
        <a:bodyPr/>
        <a:lstStyle/>
        <a:p>
          <a:r>
            <a:rPr lang="ru-RU" b="1" dirty="0" smtClean="0"/>
            <a:t>Создание единого информационного пространства среди  участников процесса закупок</a:t>
          </a:r>
          <a:endParaRPr lang="ru-RU" dirty="0"/>
        </a:p>
      </dgm:t>
    </dgm:pt>
    <dgm:pt modelId="{D3BCFA82-FCFE-49F5-8416-2E2F8AE0474C}" type="parTrans" cxnId="{948E7EF5-F99B-4026-A9A6-F3FB9EB8323F}">
      <dgm:prSet/>
      <dgm:spPr/>
      <dgm:t>
        <a:bodyPr/>
        <a:lstStyle/>
        <a:p>
          <a:endParaRPr lang="ru-RU"/>
        </a:p>
      </dgm:t>
    </dgm:pt>
    <dgm:pt modelId="{A789D23C-C470-4BAF-A353-987BF8132E71}" type="sibTrans" cxnId="{948E7EF5-F99B-4026-A9A6-F3FB9EB8323F}">
      <dgm:prSet/>
      <dgm:spPr/>
      <dgm:t>
        <a:bodyPr/>
        <a:lstStyle/>
        <a:p>
          <a:endParaRPr lang="ru-RU"/>
        </a:p>
      </dgm:t>
    </dgm:pt>
    <dgm:pt modelId="{79B55289-C0C9-4207-8984-8CCDD4999E89}">
      <dgm:prSet phldrT="[Текст]"/>
      <dgm:spPr/>
      <dgm:t>
        <a:bodyPr/>
        <a:lstStyle/>
        <a:p>
          <a:r>
            <a:rPr lang="ru-RU" b="1" dirty="0" smtClean="0"/>
            <a:t>Автоматизация процесса закупок от планирования закупок  до мониторинга и контроля в сфере закупок</a:t>
          </a:r>
          <a:endParaRPr lang="ru-RU" dirty="0"/>
        </a:p>
      </dgm:t>
    </dgm:pt>
    <dgm:pt modelId="{2A80A5E1-7188-4272-B77F-F7876C709554}" type="parTrans" cxnId="{BFB9FC94-49AC-4656-8798-D1BF9AE896E9}">
      <dgm:prSet/>
      <dgm:spPr/>
      <dgm:t>
        <a:bodyPr/>
        <a:lstStyle/>
        <a:p>
          <a:endParaRPr lang="ru-RU"/>
        </a:p>
      </dgm:t>
    </dgm:pt>
    <dgm:pt modelId="{4DDC6D80-9FB4-44CF-9506-DF54419A4170}" type="sibTrans" cxnId="{BFB9FC94-49AC-4656-8798-D1BF9AE896E9}">
      <dgm:prSet/>
      <dgm:spPr/>
      <dgm:t>
        <a:bodyPr/>
        <a:lstStyle/>
        <a:p>
          <a:endParaRPr lang="ru-RU"/>
        </a:p>
      </dgm:t>
    </dgm:pt>
    <dgm:pt modelId="{E92B5277-BCE2-4312-88E1-AB0174CECA81}">
      <dgm:prSet phldrT="[Текст]"/>
      <dgm:spPr/>
      <dgm:t>
        <a:bodyPr/>
        <a:lstStyle/>
        <a:p>
          <a:r>
            <a:rPr lang="ru-RU" b="1" dirty="0" smtClean="0"/>
            <a:t>Построение электронного многоуровневого документооборота</a:t>
          </a:r>
          <a:endParaRPr lang="ru-RU" b="1" dirty="0"/>
        </a:p>
      </dgm:t>
    </dgm:pt>
    <dgm:pt modelId="{EC55CF2F-AD08-40CA-A84F-24E0943DA778}" type="parTrans" cxnId="{57F00BCA-CA2A-484C-B251-3B615A199FD0}">
      <dgm:prSet/>
      <dgm:spPr/>
      <dgm:t>
        <a:bodyPr/>
        <a:lstStyle/>
        <a:p>
          <a:endParaRPr lang="ru-RU"/>
        </a:p>
      </dgm:t>
    </dgm:pt>
    <dgm:pt modelId="{CB97A3A6-FC60-4A87-950E-168CF1F56AF3}" type="sibTrans" cxnId="{57F00BCA-CA2A-484C-B251-3B615A199FD0}">
      <dgm:prSet/>
      <dgm:spPr/>
      <dgm:t>
        <a:bodyPr/>
        <a:lstStyle/>
        <a:p>
          <a:endParaRPr lang="ru-RU"/>
        </a:p>
      </dgm:t>
    </dgm:pt>
    <dgm:pt modelId="{4872787C-CE8D-4B2E-94E1-8EB02CD83D53}" type="pres">
      <dgm:prSet presAssocID="{62B56DC3-9ECC-4C0B-9A3C-93FC759510E4}" presName="rootnode" presStyleCnt="0">
        <dgm:presLayoutVars>
          <dgm:chMax/>
          <dgm:chPref/>
          <dgm:dir/>
          <dgm:animLvl val="lvl"/>
        </dgm:presLayoutVars>
      </dgm:prSet>
      <dgm:spPr/>
    </dgm:pt>
    <dgm:pt modelId="{224598E6-F10B-4C26-9042-94996C47EAF2}" type="pres">
      <dgm:prSet presAssocID="{F07D5899-E293-4FBC-AF95-F48907D64250}" presName="composite" presStyleCnt="0"/>
      <dgm:spPr/>
    </dgm:pt>
    <dgm:pt modelId="{1C8433C1-4A37-4E88-ACC1-EB85F37FC68F}" type="pres">
      <dgm:prSet presAssocID="{F07D5899-E293-4FBC-AF95-F48907D64250}" presName="bentUpArrow1" presStyleLbl="alignImgPlace1" presStyleIdx="0" presStyleCnt="2"/>
      <dgm:spPr/>
    </dgm:pt>
    <dgm:pt modelId="{0C8884DC-C335-4F1D-BA96-997AF341DA1A}" type="pres">
      <dgm:prSet presAssocID="{F07D5899-E293-4FBC-AF95-F48907D6425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298E8-F332-40DD-B97A-7481B3C76124}" type="pres">
      <dgm:prSet presAssocID="{F07D5899-E293-4FBC-AF95-F48907D6425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C2F5471-5F23-4F07-8B67-A32423EFE56A}" type="pres">
      <dgm:prSet presAssocID="{A789D23C-C470-4BAF-A353-987BF8132E71}" presName="sibTrans" presStyleCnt="0"/>
      <dgm:spPr/>
    </dgm:pt>
    <dgm:pt modelId="{97E5FE95-3453-4392-A21F-BC2036931DC9}" type="pres">
      <dgm:prSet presAssocID="{79B55289-C0C9-4207-8984-8CCDD4999E89}" presName="composite" presStyleCnt="0"/>
      <dgm:spPr/>
    </dgm:pt>
    <dgm:pt modelId="{C8645F36-2AC3-4013-9DDE-B19AB4FF6D2A}" type="pres">
      <dgm:prSet presAssocID="{79B55289-C0C9-4207-8984-8CCDD4999E89}" presName="bentUpArrow1" presStyleLbl="alignImgPlace1" presStyleIdx="1" presStyleCnt="2"/>
      <dgm:spPr/>
    </dgm:pt>
    <dgm:pt modelId="{FBFD158E-17EF-484C-B78A-CA193B964BDB}" type="pres">
      <dgm:prSet presAssocID="{79B55289-C0C9-4207-8984-8CCDD4999E8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05A3-8BE3-4A5F-8896-27C689B739B7}" type="pres">
      <dgm:prSet presAssocID="{79B55289-C0C9-4207-8984-8CCDD4999E8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ED9DF57-6F3E-48E5-B361-AA25E2F59741}" type="pres">
      <dgm:prSet presAssocID="{4DDC6D80-9FB4-44CF-9506-DF54419A4170}" presName="sibTrans" presStyleCnt="0"/>
      <dgm:spPr/>
    </dgm:pt>
    <dgm:pt modelId="{F45DF059-71D1-4E36-B073-AC66CD8622D3}" type="pres">
      <dgm:prSet presAssocID="{E92B5277-BCE2-4312-88E1-AB0174CECA81}" presName="composite" presStyleCnt="0"/>
      <dgm:spPr/>
    </dgm:pt>
    <dgm:pt modelId="{222DF297-336E-4EDB-8B7E-06866CBE7EB4}" type="pres">
      <dgm:prSet presAssocID="{E92B5277-BCE2-4312-88E1-AB0174CECA8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8DEBB-69F4-430F-A799-44C9A0849159}" type="presOf" srcId="{E92B5277-BCE2-4312-88E1-AB0174CECA81}" destId="{222DF297-336E-4EDB-8B7E-06866CBE7EB4}" srcOrd="0" destOrd="0" presId="urn:microsoft.com/office/officeart/2005/8/layout/StepDownProcess"/>
    <dgm:cxn modelId="{948E7EF5-F99B-4026-A9A6-F3FB9EB8323F}" srcId="{62B56DC3-9ECC-4C0B-9A3C-93FC759510E4}" destId="{F07D5899-E293-4FBC-AF95-F48907D64250}" srcOrd="0" destOrd="0" parTransId="{D3BCFA82-FCFE-49F5-8416-2E2F8AE0474C}" sibTransId="{A789D23C-C470-4BAF-A353-987BF8132E71}"/>
    <dgm:cxn modelId="{A4A50599-901D-4400-AFB1-4C4EC9B69383}" type="presOf" srcId="{79B55289-C0C9-4207-8984-8CCDD4999E89}" destId="{FBFD158E-17EF-484C-B78A-CA193B964BDB}" srcOrd="0" destOrd="0" presId="urn:microsoft.com/office/officeart/2005/8/layout/StepDownProcess"/>
    <dgm:cxn modelId="{D09D1EEC-1203-4919-8FB5-9BD975080039}" type="presOf" srcId="{F07D5899-E293-4FBC-AF95-F48907D64250}" destId="{0C8884DC-C335-4F1D-BA96-997AF341DA1A}" srcOrd="0" destOrd="0" presId="urn:microsoft.com/office/officeart/2005/8/layout/StepDownProcess"/>
    <dgm:cxn modelId="{4D69F529-5AEE-40D8-9FDD-12FD007F4D4E}" type="presOf" srcId="{62B56DC3-9ECC-4C0B-9A3C-93FC759510E4}" destId="{4872787C-CE8D-4B2E-94E1-8EB02CD83D53}" srcOrd="0" destOrd="0" presId="urn:microsoft.com/office/officeart/2005/8/layout/StepDownProcess"/>
    <dgm:cxn modelId="{BFB9FC94-49AC-4656-8798-D1BF9AE896E9}" srcId="{62B56DC3-9ECC-4C0B-9A3C-93FC759510E4}" destId="{79B55289-C0C9-4207-8984-8CCDD4999E89}" srcOrd="1" destOrd="0" parTransId="{2A80A5E1-7188-4272-B77F-F7876C709554}" sibTransId="{4DDC6D80-9FB4-44CF-9506-DF54419A4170}"/>
    <dgm:cxn modelId="{57F00BCA-CA2A-484C-B251-3B615A199FD0}" srcId="{62B56DC3-9ECC-4C0B-9A3C-93FC759510E4}" destId="{E92B5277-BCE2-4312-88E1-AB0174CECA81}" srcOrd="2" destOrd="0" parTransId="{EC55CF2F-AD08-40CA-A84F-24E0943DA778}" sibTransId="{CB97A3A6-FC60-4A87-950E-168CF1F56AF3}"/>
    <dgm:cxn modelId="{7367F36A-93E1-49A5-9D16-FA33DA082A8C}" type="presParOf" srcId="{4872787C-CE8D-4B2E-94E1-8EB02CD83D53}" destId="{224598E6-F10B-4C26-9042-94996C47EAF2}" srcOrd="0" destOrd="0" presId="urn:microsoft.com/office/officeart/2005/8/layout/StepDownProcess"/>
    <dgm:cxn modelId="{6A08A206-2487-4AAB-9D61-49809AFEFA2F}" type="presParOf" srcId="{224598E6-F10B-4C26-9042-94996C47EAF2}" destId="{1C8433C1-4A37-4E88-ACC1-EB85F37FC68F}" srcOrd="0" destOrd="0" presId="urn:microsoft.com/office/officeart/2005/8/layout/StepDownProcess"/>
    <dgm:cxn modelId="{48FB3D2E-1AAD-4D25-BC7A-506801E6B6A6}" type="presParOf" srcId="{224598E6-F10B-4C26-9042-94996C47EAF2}" destId="{0C8884DC-C335-4F1D-BA96-997AF341DA1A}" srcOrd="1" destOrd="0" presId="urn:microsoft.com/office/officeart/2005/8/layout/StepDownProcess"/>
    <dgm:cxn modelId="{46CECB9C-BB7B-466A-B0A7-53DAD731D778}" type="presParOf" srcId="{224598E6-F10B-4C26-9042-94996C47EAF2}" destId="{F8E298E8-F332-40DD-B97A-7481B3C76124}" srcOrd="2" destOrd="0" presId="urn:microsoft.com/office/officeart/2005/8/layout/StepDownProcess"/>
    <dgm:cxn modelId="{0F38D672-0E81-47C4-B5B9-9042DF740240}" type="presParOf" srcId="{4872787C-CE8D-4B2E-94E1-8EB02CD83D53}" destId="{2C2F5471-5F23-4F07-8B67-A32423EFE56A}" srcOrd="1" destOrd="0" presId="urn:microsoft.com/office/officeart/2005/8/layout/StepDownProcess"/>
    <dgm:cxn modelId="{3C5FBDF1-CDE8-477C-AF60-2F19920530A5}" type="presParOf" srcId="{4872787C-CE8D-4B2E-94E1-8EB02CD83D53}" destId="{97E5FE95-3453-4392-A21F-BC2036931DC9}" srcOrd="2" destOrd="0" presId="urn:microsoft.com/office/officeart/2005/8/layout/StepDownProcess"/>
    <dgm:cxn modelId="{F221B916-A63B-4A76-84B6-E754B9428E9D}" type="presParOf" srcId="{97E5FE95-3453-4392-A21F-BC2036931DC9}" destId="{C8645F36-2AC3-4013-9DDE-B19AB4FF6D2A}" srcOrd="0" destOrd="0" presId="urn:microsoft.com/office/officeart/2005/8/layout/StepDownProcess"/>
    <dgm:cxn modelId="{D65782B6-481C-476F-B7C4-3AFC1B1EBC73}" type="presParOf" srcId="{97E5FE95-3453-4392-A21F-BC2036931DC9}" destId="{FBFD158E-17EF-484C-B78A-CA193B964BDB}" srcOrd="1" destOrd="0" presId="urn:microsoft.com/office/officeart/2005/8/layout/StepDownProcess"/>
    <dgm:cxn modelId="{60A277F3-3062-4F69-AA22-85FFF1C477B2}" type="presParOf" srcId="{97E5FE95-3453-4392-A21F-BC2036931DC9}" destId="{466705A3-8BE3-4A5F-8896-27C689B739B7}" srcOrd="2" destOrd="0" presId="urn:microsoft.com/office/officeart/2005/8/layout/StepDownProcess"/>
    <dgm:cxn modelId="{E3DE452E-D29B-493C-B481-C9338734B7FA}" type="presParOf" srcId="{4872787C-CE8D-4B2E-94E1-8EB02CD83D53}" destId="{AED9DF57-6F3E-48E5-B361-AA25E2F59741}" srcOrd="3" destOrd="0" presId="urn:microsoft.com/office/officeart/2005/8/layout/StepDownProcess"/>
    <dgm:cxn modelId="{CFD148C5-8048-45CC-9D32-BE796AF5E042}" type="presParOf" srcId="{4872787C-CE8D-4B2E-94E1-8EB02CD83D53}" destId="{F45DF059-71D1-4E36-B073-AC66CD8622D3}" srcOrd="4" destOrd="0" presId="urn:microsoft.com/office/officeart/2005/8/layout/StepDownProcess"/>
    <dgm:cxn modelId="{596A7082-A120-423C-951C-E5B13CF5F9E8}" type="presParOf" srcId="{F45DF059-71D1-4E36-B073-AC66CD8622D3}" destId="{222DF297-336E-4EDB-8B7E-06866CBE7E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BC4CA-B339-4EBF-BB08-40DFCB6C8AC5}">
      <dsp:nvSpPr>
        <dsp:cNvPr id="0" name=""/>
        <dsp:cNvSpPr/>
      </dsp:nvSpPr>
      <dsp:spPr>
        <a:xfrm>
          <a:off x="0" y="9969"/>
          <a:ext cx="7543824" cy="14359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ст. 98 44-ФЗ органы аудита в сфере закупок осуществляют экспертно-аналитическую, информационную и иную деятельность посредством</a:t>
          </a:r>
          <a:endParaRPr lang="ru-RU" sz="2300" kern="1200" dirty="0"/>
        </a:p>
      </dsp:txBody>
      <dsp:txXfrm>
        <a:off x="0" y="9969"/>
        <a:ext cx="7543824" cy="1435903"/>
      </dsp:txXfrm>
    </dsp:sp>
    <dsp:sp modelId="{D252996A-198F-4031-918A-61AF1A5D1A95}">
      <dsp:nvSpPr>
        <dsp:cNvPr id="0" name=""/>
        <dsp:cNvSpPr/>
      </dsp:nvSpPr>
      <dsp:spPr>
        <a:xfrm>
          <a:off x="1535" y="1445873"/>
          <a:ext cx="2383229" cy="3015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проверки, анализа и оценки информации о законности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535" y="1445873"/>
        <a:ext cx="2383229" cy="3015397"/>
      </dsp:txXfrm>
    </dsp:sp>
    <dsp:sp modelId="{C37D1657-85E8-4CCC-B44F-F6F4E8AEF11B}">
      <dsp:nvSpPr>
        <dsp:cNvPr id="0" name=""/>
        <dsp:cNvSpPr/>
      </dsp:nvSpPr>
      <dsp:spPr>
        <a:xfrm>
          <a:off x="2275136" y="1428745"/>
          <a:ext cx="2774293" cy="3015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целесообразности, об обоснованности, о своевременности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2275136" y="1428745"/>
        <a:ext cx="2774293" cy="3015397"/>
      </dsp:txXfrm>
    </dsp:sp>
    <dsp:sp modelId="{11F80F05-2235-4E73-B95D-05C86CA76841}">
      <dsp:nvSpPr>
        <dsp:cNvPr id="0" name=""/>
        <dsp:cNvSpPr/>
      </dsp:nvSpPr>
      <dsp:spPr>
        <a:xfrm>
          <a:off x="5159058" y="1445873"/>
          <a:ext cx="2383229" cy="3015397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tx1"/>
              </a:solidFill>
            </a:rPr>
            <a:t>об эффективности и о результативности расходов на закупки</a:t>
          </a:r>
          <a:endParaRPr lang="ru-RU" sz="2400" b="1" i="1" u="sng" kern="1200" dirty="0">
            <a:solidFill>
              <a:schemeClr val="tx1"/>
            </a:solidFill>
          </a:endParaRPr>
        </a:p>
      </dsp:txBody>
      <dsp:txXfrm>
        <a:off x="5159058" y="1445873"/>
        <a:ext cx="2383229" cy="3015397"/>
      </dsp:txXfrm>
    </dsp:sp>
    <dsp:sp modelId="{09628903-4D9F-4AC0-809B-963A75450513}">
      <dsp:nvSpPr>
        <dsp:cNvPr id="0" name=""/>
        <dsp:cNvSpPr/>
      </dsp:nvSpPr>
      <dsp:spPr>
        <a:xfrm>
          <a:off x="0" y="4036247"/>
          <a:ext cx="7543824" cy="2951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D2A4C-9EAD-48B6-87E4-BC22BA7E1549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9800"/>
            <a:ext cx="5389563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4455-0659-44A8-94DB-F792DE7B5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50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C194F-2939-4B44-BC96-9C00F5E8A9F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89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F82A34-14FF-4547-A30F-AA6783F0171F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E204F1-4F97-47DA-9AFD-C0809D3F6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00042"/>
            <a:ext cx="6172200" cy="32147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«Критерии эффективности при осуществлении аудита в сфере закупок».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429132"/>
            <a:ext cx="6172200" cy="194579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Аудитор счетной палаты </a:t>
            </a:r>
            <a:br>
              <a:rPr lang="ru-RU" sz="3200" dirty="0" smtClean="0"/>
            </a:br>
            <a:r>
              <a:rPr lang="ru-RU" sz="3200" dirty="0" smtClean="0"/>
              <a:t>Тульской области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Гремякова Ольга Петровна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4. </a:t>
            </a:r>
            <a:r>
              <a:rPr lang="ru-RU" sz="2000" b="1" dirty="0"/>
              <a:t>Профессионализм заказчика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5212400"/>
              </p:ext>
            </p:extLst>
          </p:nvPr>
        </p:nvGraphicFramePr>
        <p:xfrm>
          <a:off x="457200" y="476672"/>
          <a:ext cx="7467600" cy="613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576374"/>
                <a:gridCol w="504056"/>
                <a:gridCol w="504056"/>
                <a:gridCol w="2168042"/>
                <a:gridCol w="2128664"/>
              </a:tblGrid>
              <a:tr h="5096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№ п/п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Наименование показателя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Ед. изм.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000" dirty="0"/>
                    </a:p>
                  </a:txBody>
                  <a:tcPr/>
                </a:tc>
              </a:tr>
              <a:tr h="3875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 заказчика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показатель характеризует степень профессионализма заказчика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7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специалистов контрактных служб и контрактных управляющих, прошедших повышение квалификации или профессиональную переподготовку в сфере закупок, от общего числа специалистов контрактных служб и контрактных управляющих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ДСКСКУ= КСУП/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ОбщСКС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            КСУП - количество специалистов контрактных служб и контрактных управляющих, прошедших повышение квалификации или профессиональную переподготовку в сфере закупок (чел.)   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ОбщСКС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общее число специалистов контрактных служб и контрактных управляющих (чел.)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 контрактных служб и контрактных управляющих, прошедших повышение квалификации или профессиональную переподготовку в сфере закупок, от общего числа специалистов контрактных служб и контрактных управляющих,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18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членов закупочной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ых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 комиссии (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заказчика по осуществлению закупок,  прошедших повышение квалификации или профессиональную переподготовку в сфере закупок, от общего числа членов закупочной(-ых) комиссии(-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ДЧЗК= КСУП/ОбщСКС*100%,               КЧЗК - количество членов закупочной (ых)  комиссии (ий) заказчика по осуществлению закупок , прошедших повышение квалификации или профессиональную переподготовку в сфере закупок (чел.)    ОбщКЧЗК - общее число членов закупочной (ых)  комиссии (ий) заказчика по осуществлению закупоК (чел.)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членов закупочной)-ых) комиссии(-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прошедших повышение квалификации или профессиональную переподготовку в сфере закупок, от общего числа членов закупочной(-ых) комиссии(-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, 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5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5.</a:t>
            </a:r>
            <a:r>
              <a:rPr lang="ru-RU" sz="2000" b="1" dirty="0"/>
              <a:t> Открытость заказчика в сфере закупок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5552442"/>
              </p:ext>
            </p:extLst>
          </p:nvPr>
        </p:nvGraphicFramePr>
        <p:xfrm>
          <a:off x="457200" y="620713"/>
          <a:ext cx="7467600" cy="595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046808"/>
                <a:gridCol w="545480"/>
                <a:gridCol w="648072"/>
                <a:gridCol w="2540248"/>
                <a:gridCol w="1244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показателя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Ед.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заказчика в сфере закупок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показатель отражает степень открытости системы закупок заказчика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средств, размещенных конкурентными способами определения поставщиков, от общего годового объема закупок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ДЗРК=ККП/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ОбщЗК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  ККП - Объем запланированных конкурентных процедур в текущем периоде в соответствии с планом-графиком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ОбщЗК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общая сумма запланированных процедур в текущем периоде в соответствии с планом-графиком 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добросовестной конкуренции, повышение эффективности использования бюджетных средств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малого объема (п. 4,5 ч. 1 ст. 93 Закона о контрактной системе), по результатам которых заключены договора и использованием сервиса РИС ТО "Запрос цен для закупок малого объема" от общего годового объема закупок малого объема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ДЗМО=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ДЗМО</a:t>
                      </a:r>
                      <a:r>
                        <a:rPr lang="ru-RU" sz="13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сзц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ОбщДЗМО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 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ДЗМО</a:t>
                      </a:r>
                      <a:r>
                        <a:rPr lang="ru-RU" sz="13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сзц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Объем заключенных договоров по закупкам малого объема (п.4, п. 5 ч. 1 ст. 93 Закона о контрактной системе, заключенные с использованием сервиса РИС ТО "Запрос цен закупок малого объема"(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.),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ОбщДЗМО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общая сумма заключенных договоров по закупкам малого объема  (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добросовестной конкуренции, повышение эффективности использования бюджетных средств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12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6. </a:t>
            </a:r>
            <a:r>
              <a:rPr lang="ru-RU" sz="2000" b="1" dirty="0"/>
              <a:t>Эффективность планирования закупок заказчика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5641736"/>
              </p:ext>
            </p:extLst>
          </p:nvPr>
        </p:nvGraphicFramePr>
        <p:xfrm>
          <a:off x="457200" y="765175"/>
          <a:ext cx="7467600" cy="592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296144"/>
                <a:gridCol w="648072"/>
                <a:gridCol w="648072"/>
                <a:gridCol w="2304256"/>
                <a:gridCol w="360040"/>
                <a:gridCol w="16246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планирования закупок заказчика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эффективность планирования заказчика. Несвоевременное и некачественное планирование осуществления закупок повышает риски своевременности исполнения бюджета, достижения установленных результатов государственных (муниципальных) программ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 закупок, включенных в план-график закупок  от СГОЗ на очередной финансовый год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ДЗЗВСГОЗ = ЗЗГФ/ПОС*100%, ПОС -   совокупный годовой объем закупок предусмотренный на очередной финансовый год, за исключением закупок осуществленных в предыдущем  финансовом году (годах)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.).                                                                                                                                         ЗЗГФ -  сумма закупок, включенных в план-график размещения заказов на очередной финансовый год за счет средств текущего финансового года  (за исключением объема средств направляемых на закупки, оплата которых подлежит за счет средств будущих периодов) (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закупок на средства текущего финансового года, включенных в планы-графики на очередной финансовый год  от совокупного годового объема закупок, за исключением закупок осуществленных в предыдущем  финансовом году (годах),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(включая изменение) плана-графика:                                                                                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ДИП =   ИПЗ/ ПЗобщ*100%, ИПЗ - объем объявленных закупок в текущем периоде  (тыс.руб.) Пзобщ - общая стоимость запланированных закупок в текущем периоде (тыс.руб).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объявленных закупок от запланированных,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84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7. </a:t>
            </a:r>
            <a:r>
              <a:rPr lang="ru-RU" sz="2000" b="1" dirty="0"/>
              <a:t>Обоснованность закупок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89134652"/>
              </p:ext>
            </p:extLst>
          </p:nvPr>
        </p:nvGraphicFramePr>
        <p:xfrm>
          <a:off x="457200" y="620713"/>
          <a:ext cx="7467600" cy="5393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296144"/>
                <a:gridCol w="720080"/>
                <a:gridCol w="864096"/>
                <a:gridCol w="1867272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 изм.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Обоснованность закупок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степень обоснования и нормирования закупок. Увеличение доли необоснованных закупок увеличивает риски неэффективного использования средств бюджета.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Нормирование закупок (применяется с 01.01.2016 года)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ДЗРНТРУ = СЗПНП/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ОбщСЗ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   СЗПНП -  сумма запланированных закупок с учетом требований ст. 19 44-ФЗ  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ОбщСЗ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общая сумма запланированных закупок в соответствии с планом-графиком в отчетном периоде 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закупок, запланированных с учетом требования ст. 19 44-ФЗ  от общего объема закупок, 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47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29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8.</a:t>
            </a:r>
            <a:r>
              <a:rPr lang="ru-RU" sz="2000" b="1" dirty="0"/>
              <a:t> Эффективность исполнения контрактов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0066777"/>
              </p:ext>
            </p:extLst>
          </p:nvPr>
        </p:nvGraphicFramePr>
        <p:xfrm>
          <a:off x="457200" y="497595"/>
          <a:ext cx="7467600" cy="6147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368152"/>
                <a:gridCol w="648072"/>
                <a:gridCol w="720080"/>
                <a:gridCol w="2736304"/>
                <a:gridCol w="1408584"/>
              </a:tblGrid>
              <a:tr h="7630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№ п/п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Наименование показателя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Ед. изм.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100" dirty="0"/>
                    </a:p>
                  </a:txBody>
                  <a:tcPr/>
                </a:tc>
              </a:tr>
              <a:tr h="658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исполнения контрактов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степень исполнения контрактов без нарушений условий их исполнения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02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исполненных контрактов без нарушений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СИДоаэ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СИоаэ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СИДок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СИок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СИДкоу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СИкоу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СИД2эк=(СИ2эк/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СИДзп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СИДеп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СИеп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)*100%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Общая сумма (количество) исполненных контрактов и договоров по процедурам в расчетном периоде.</a:t>
                      </a:r>
                      <a:b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СИ(оаэ,ок,коу,2эк,зп,еп) - доля исполненных контрактов и договоров по способу закупки в суммовом  выражении в расчетном периоде.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132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предоставления преференций СМП и СОНКО                                                                                     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МДСРСМПНО=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ЗППВi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*100%),   i    -   закупки ( СМП; субподрядчики СМП, СОНКО)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ЗППВi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Стоимость закупок I - вида  предназначенных только для субъектов малого предпринимательства, социально ориентированных некоммерческих организаций(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 , 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Пзобщ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Общая сумма планируемых закупок по процедурам в расчетном периоде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закупок, осуществленных  у субъектов малого предпринимательства, социально ориентированных некоммерческих организаций,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15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9. Ведение </a:t>
            </a:r>
            <a:r>
              <a:rPr lang="ru-RU" sz="2000" b="1" dirty="0" err="1"/>
              <a:t>претензионно</a:t>
            </a:r>
            <a:r>
              <a:rPr lang="ru-RU" sz="2000" b="1" dirty="0"/>
              <a:t>-исковой работы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1311449"/>
              </p:ext>
            </p:extLst>
          </p:nvPr>
        </p:nvGraphicFramePr>
        <p:xfrm>
          <a:off x="457200" y="620713"/>
          <a:ext cx="7467600" cy="5631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1800200"/>
                <a:gridCol w="576064"/>
                <a:gridCol w="504056"/>
                <a:gridCol w="2900288"/>
                <a:gridCol w="1244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№ п/п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Наименование показателя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Ед. изм.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</a:t>
                      </a:r>
                      <a:r>
                        <a:rPr lang="ru-RU" sz="9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претензионно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-исковой работы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работу заказчиков по защите </a:t>
                      </a:r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 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интересов от недобросовестных поставщиков (исполнителей, подрядчиков)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контрактов в суммовом выражении, по которым допущены нарушения сроков их исполнения и условий исполнения и по ним не выставлены претензии исполнителю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ДКНП=КНП/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Сзобщ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КНП - количество контрактов исполненных с нарушением срока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которым не предъявлены претензии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шт.)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Сзобщ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Общая количество контрактов исполненных с нарушением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срока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(шт.)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контрактов по которым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предъявлены претензии, 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взысканной  неустойки                         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ДНПОИВ = НПОИВ/СНОК*100%,     НПОИВ - неустойки (пени, штрафы) взысканные с поставщиков (исполнителей, подрядчиков) (тыс.руб.)   СНОК -Общая сумма начисленных неустоек (штрафов, пеней) (тыс.руб.) 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взысканной неустойки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интересов со стороны заказчика при исполнении контракта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ДККРРНП = РНП/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          ККРОП - контракты, расторгнутые в одностороннем порядке, итогом которых стало внесение контрагента в реестр недобросовестных поставщиков (шт.),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Общее количество контрактов, по которым было принято решение об  одностороннем отказе со стороны заказчика (шт.)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поставщика в реестр недобросовестных поставщиков, 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мер обеспечения обязательств по контрактам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ДКДН = КСНУ/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           КСНУ - Количество контрактов в ходе исполнения которых поставщиком допущено нарушение условий исполнения, по которым не приняты меры по обращению взыскания на обеспечение контракта (шт.) 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ОбщКИ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Общее количество не исполненных или исполненных с нарушением обязательств в отчетном периоде  (шт.)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контрактов в ходе исполнения которых поставщиком допущено нарушение условий исполнения контракта, но не приняты меры по обращению взыскания на обеспечение исполнения контракта, 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05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10. </a:t>
            </a:r>
            <a:r>
              <a:rPr lang="ru-RU" sz="2000" b="1" dirty="0"/>
              <a:t>Эффективность использования бюджетных средств на закупки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215483"/>
              </p:ext>
            </p:extLst>
          </p:nvPr>
        </p:nvGraphicFramePr>
        <p:xfrm>
          <a:off x="457200" y="765175"/>
          <a:ext cx="7467600" cy="5884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902792"/>
                <a:gridCol w="617488"/>
                <a:gridCol w="648072"/>
                <a:gridCol w="2468240"/>
                <a:gridCol w="1244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 изм.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Эффективность использования бюджетных средств на закупки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trike="sng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эффективность использования бюджетных средств на закупки в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соотвествии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 ст. 34 Бюджетного кодекса РФ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выявленных неэффективно использованных средств на закупки, от общего объема средств по проверке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ДСБнэф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Vнэфз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ОбщVпрз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*100%, где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ДСБнэф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Доля выявленных неэффективно использованных средств на закупки (тыс. руб.),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Vнэфз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объем выявленных  неэффективных средств бюджета (или частично признанных эффективными), направленных на закупки (тыс. руб.).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ОбщVпрз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общий объем средств на закупки, подлежащих проверке по аудиту закупок в ходе проведения контрольного или экспертно-аналитического мероприятия (тыс. руб.).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закупок, признанных неэффективными или частично эффективными в соответствии с ст. 34 Бюджетного кодекса Российской Федерации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96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11. </a:t>
            </a:r>
            <a:r>
              <a:rPr lang="ru-RU" sz="2000" b="1" dirty="0"/>
              <a:t>Результативность расходов на закупки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4249219"/>
              </p:ext>
            </p:extLst>
          </p:nvPr>
        </p:nvGraphicFramePr>
        <p:xfrm>
          <a:off x="488950" y="836613"/>
          <a:ext cx="7467600" cy="491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66"/>
                <a:gridCol w="1862534"/>
                <a:gridCol w="585738"/>
                <a:gridCol w="792088"/>
                <a:gridCol w="2232248"/>
                <a:gridCol w="13683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 изм.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расходов на закупки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целей и реализации мероприятий, предусмотренных государственными (муниципальными) программами, иными документами стратегического и программно-целевого планирования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достижения показателей результативности закупок, установленных ГП (МП), другими НПА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оценка результативности и эффективности реализации государственных (муниципальных) программ (мероприятий программ) с в соответствии с методикой установленной министерством экономического развития Тульской области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закупок, по результатам которых достигнуты значения установленных показателей государственных (муниципальных) программ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01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12. </a:t>
            </a:r>
            <a:r>
              <a:rPr lang="ru-RU" sz="2000" b="1" dirty="0"/>
              <a:t>Законность расходов на закупки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5816661"/>
              </p:ext>
            </p:extLst>
          </p:nvPr>
        </p:nvGraphicFramePr>
        <p:xfrm>
          <a:off x="457200" y="836613"/>
          <a:ext cx="7467600" cy="409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902792"/>
                <a:gridCol w="617488"/>
                <a:gridCol w="720080"/>
                <a:gridCol w="2304256"/>
                <a:gridCol w="1336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Ед. изм.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Законность расходов на закупки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отражает законность расходов на закупки в соответствии с законодательством о контрактной системе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выявленных закупок, осуществленных с нарушением законодательства о контрактной системе, от общего объема закупок,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подлежащих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ДНЗ=Vнар/ОбщVпр*100%, где ДНЗ - доля закупок, осуществленных с нарушением законодательства о контрактной системе (тыс. руб.), Vнар - объем закупок, осуществленных с нарушением законодательства о контрактной системе (тыс. руб.), Vпр - общий объем средств, подлежащих аудиту в сфере закупок в ходе проведения контрольного или экспертно-аналитического мероприятия (тыс. руб.).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закупок,осуществленных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 нарушением законодательства о контрактной системе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66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РИС ТО в сфере закупок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1629" y="699362"/>
            <a:ext cx="7467600" cy="5897990"/>
          </a:xfrm>
        </p:spPr>
        <p:txBody>
          <a:bodyPr/>
          <a:lstStyle/>
          <a:p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Постановление правительства Тульской области  от 31.12.2013 № 844 Создана региональная информационная система Тульской области в сфере закупок товаров, работ, услуг для обеспечения государственных нужд (РИС ТО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т.ч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Для проведения аудита закупок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564904"/>
            <a:ext cx="4608512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709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/>
              <a:t>Аудит в сфере закупок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753567"/>
              </p:ext>
            </p:extLst>
          </p:nvPr>
        </p:nvGraphicFramePr>
        <p:xfrm>
          <a:off x="457200" y="928671"/>
          <a:ext cx="754382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558421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планируемым к заключению, заключенным и исполненным контрактам.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28117729"/>
              </p:ext>
            </p:extLst>
          </p:nvPr>
        </p:nvGraphicFramePr>
        <p:xfrm>
          <a:off x="107505" y="1912446"/>
          <a:ext cx="5112567" cy="4947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540285"/>
            <a:ext cx="8721827" cy="49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8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5" y="1125485"/>
            <a:ext cx="3831912" cy="308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259632" y="143818"/>
            <a:ext cx="59453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</a:rPr>
              <a:t>Проект «Мониторинг закупок»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5"/>
          <a:stretch/>
        </p:blipFill>
        <p:spPr bwMode="auto">
          <a:xfrm>
            <a:off x="101845" y="4341813"/>
            <a:ext cx="4768850" cy="239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852488"/>
            <a:ext cx="3511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3955">
            <a:off x="4891492" y="4219162"/>
            <a:ext cx="4053665" cy="2335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7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829576" cy="590247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4800" dirty="0" smtClean="0"/>
              <a:t>Спасибо за внимание!!!!!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b="1" dirty="0" smtClean="0"/>
              <a:t>Аудит в сфере закупок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r>
              <a:rPr lang="ru-RU" dirty="0" smtClean="0"/>
              <a:t>ч. 2 ст. 98 – органы аудита осуществляют </a:t>
            </a:r>
            <a:r>
              <a:rPr lang="ru-RU" b="1" i="1" u="sng" dirty="0" smtClean="0"/>
              <a:t>анализ и </a:t>
            </a:r>
            <a:r>
              <a:rPr lang="ru-RU" b="1" i="1" u="sng" dirty="0" smtClean="0">
                <a:solidFill>
                  <a:srgbClr val="FF0000"/>
                </a:solidFill>
              </a:rPr>
              <a:t>оценку результатов закупок</a:t>
            </a:r>
            <a:r>
              <a:rPr lang="ru-RU" dirty="0" smtClean="0"/>
              <a:t>, достижения целей осуществления закупок, определенных ст. 13 44-ФЗ:</a:t>
            </a:r>
          </a:p>
          <a:p>
            <a:r>
              <a:rPr lang="ru-RU" dirty="0" smtClean="0"/>
              <a:t>1) </a:t>
            </a:r>
            <a:r>
              <a:rPr lang="ru-RU" b="1" i="1" u="sng" dirty="0" smtClean="0">
                <a:solidFill>
                  <a:srgbClr val="FF0000"/>
                </a:solidFill>
              </a:rPr>
              <a:t>достижения целей и реализации мероприятий, предусмотренных ГП (МП);</a:t>
            </a:r>
          </a:p>
          <a:p>
            <a:r>
              <a:rPr lang="ru-RU" dirty="0" smtClean="0"/>
              <a:t>2) </a:t>
            </a:r>
            <a:r>
              <a:rPr lang="ru-RU" b="1" i="1" u="sng" dirty="0" smtClean="0"/>
              <a:t>выполнения функций и полномочий государственных (муниципальных) органов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ч.4,5 ст. 18 – в ходе аудита закупок проводится </a:t>
            </a:r>
            <a:r>
              <a:rPr lang="ru-RU" b="1" i="1" u="sng" dirty="0" smtClean="0"/>
              <a:t>оценка обоснованности осуществления закупок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15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Методологическое обеспечение аудита в сфере закупок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765976" cy="4968552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Коллегией счетной палаты Российской Федерации утверждены </a:t>
            </a:r>
            <a:r>
              <a:rPr lang="ru-RU" sz="3200" b="1" dirty="0" smtClean="0"/>
              <a:t>Методические рекомендации по проведению аудита закупок</a:t>
            </a:r>
            <a:r>
              <a:rPr lang="ru-RU" sz="3200" dirty="0" smtClean="0"/>
              <a:t> (протокол от 21 марта 2014)</a:t>
            </a:r>
          </a:p>
          <a:p>
            <a:r>
              <a:rPr lang="ru-RU" sz="3200" b="1" dirty="0" smtClean="0"/>
              <a:t>Стандарт внешнего </a:t>
            </a:r>
            <a:r>
              <a:rPr lang="ru-RU" sz="3200" b="1" dirty="0"/>
              <a:t>государственного финансового аудита (контроля</a:t>
            </a:r>
            <a:r>
              <a:rPr lang="ru-RU" sz="3200" b="1" dirty="0" smtClean="0"/>
              <a:t>) </a:t>
            </a:r>
            <a:r>
              <a:rPr lang="ru-RU" sz="3200" dirty="0" smtClean="0"/>
              <a:t>СФК 21 «</a:t>
            </a:r>
            <a:r>
              <a:rPr lang="ru-RU" sz="3200" dirty="0"/>
              <a:t>Проведение аудита в сфере закупок товаров, работ, услуг, осуществляемых объектами аудита (контроля</a:t>
            </a:r>
            <a:r>
              <a:rPr lang="ru-RU" sz="3200" dirty="0" smtClean="0"/>
              <a:t>)» (</a:t>
            </a:r>
            <a:r>
              <a:rPr lang="ru-RU" sz="3200" dirty="0"/>
              <a:t>утвержден коллегией счетной палаты Тульской </a:t>
            </a:r>
            <a:r>
              <a:rPr lang="ru-RU" sz="3200" dirty="0" smtClean="0"/>
              <a:t>области (</a:t>
            </a:r>
            <a:r>
              <a:rPr lang="ru-RU" sz="3200" dirty="0"/>
              <a:t>протокол от «24» февраля 2016 года № 1</a:t>
            </a:r>
            <a:r>
              <a:rPr lang="ru-RU" sz="3200" dirty="0" smtClean="0"/>
              <a:t>)</a:t>
            </a:r>
          </a:p>
          <a:p>
            <a:r>
              <a:rPr lang="ru-RU" sz="3200" b="1" dirty="0" smtClean="0"/>
              <a:t>Методические рекомендации по </a:t>
            </a:r>
            <a:r>
              <a:rPr lang="ru-RU" sz="3200" b="1" dirty="0"/>
              <a:t>проведению аудита в сфере закупок </a:t>
            </a:r>
            <a:r>
              <a:rPr lang="ru-RU" sz="3200" dirty="0"/>
              <a:t>в  ходе </a:t>
            </a:r>
            <a:r>
              <a:rPr lang="ru-RU" sz="3200" dirty="0" smtClean="0"/>
              <a:t>проведения контрольных </a:t>
            </a:r>
            <a:r>
              <a:rPr lang="ru-RU" sz="3200" dirty="0"/>
              <a:t>и экспертно-аналитических </a:t>
            </a:r>
            <a:r>
              <a:rPr lang="ru-RU" sz="3200" dirty="0" smtClean="0"/>
              <a:t>мероприятий счетной палаты </a:t>
            </a:r>
            <a:r>
              <a:rPr lang="ru-RU" sz="3200" dirty="0"/>
              <a:t>Тульской </a:t>
            </a:r>
            <a:r>
              <a:rPr lang="ru-RU" sz="3200" dirty="0" smtClean="0"/>
              <a:t>области (</a:t>
            </a:r>
            <a:r>
              <a:rPr lang="ru-RU" sz="3200" dirty="0"/>
              <a:t>утверждены коллегией счетной палаты Тульской </a:t>
            </a:r>
            <a:r>
              <a:rPr lang="ru-RU" sz="3200" dirty="0" smtClean="0"/>
              <a:t>области (</a:t>
            </a:r>
            <a:r>
              <a:rPr lang="ru-RU" sz="3200" dirty="0"/>
              <a:t>протокол от «24» февраля 2016 года № 1</a:t>
            </a:r>
            <a:r>
              <a:rPr lang="ru-RU" sz="3200" dirty="0" smtClean="0"/>
              <a:t>)</a:t>
            </a:r>
          </a:p>
          <a:p>
            <a:r>
              <a:rPr lang="en-US" sz="3200" b="1" dirty="0"/>
              <a:t>http://www.sptulobl.ru/law/methodic</a:t>
            </a:r>
            <a:r>
              <a:rPr lang="en-US" sz="3200" dirty="0"/>
              <a:t>/</a:t>
            </a:r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171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Эффективность аудита в сфере закупок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ru-RU" sz="3200" b="1" i="1" u="sng" dirty="0" smtClean="0"/>
              <a:t>Цель проведения </a:t>
            </a:r>
            <a:r>
              <a:rPr lang="ru-RU" sz="3200" b="1" i="1" u="sng" dirty="0"/>
              <a:t>оценки эффективности </a:t>
            </a:r>
            <a:r>
              <a:rPr lang="ru-RU" dirty="0" smtClean="0"/>
              <a:t>- </a:t>
            </a:r>
            <a:r>
              <a:rPr lang="ru-RU" sz="3200" dirty="0" smtClean="0"/>
              <a:t>выявление </a:t>
            </a:r>
            <a:r>
              <a:rPr lang="ru-RU" sz="3200" dirty="0"/>
              <a:t>проблемных вопросов в системе организации закупок объекта аудита (контроля), а также подготовке на заключительном этапе аудита закупок предложений счетной палаты по устранению выявленных нарушений и совершенствованию системы закупок объекта аудита (контроля)</a:t>
            </a:r>
          </a:p>
        </p:txBody>
      </p:sp>
    </p:spTree>
    <p:extLst>
      <p:ext uri="{BB962C8B-B14F-4D97-AF65-F5344CB8AC3E}">
        <p14:creationId xmlns:p14="http://schemas.microsoft.com/office/powerpoint/2010/main" val="334922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Показатели оценки эффективности системы закупок объекта </a:t>
            </a:r>
            <a:r>
              <a:rPr lang="ru-RU" sz="1600" b="1" dirty="0" smtClean="0"/>
              <a:t>аудита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94148571"/>
              </p:ext>
            </p:extLst>
          </p:nvPr>
        </p:nvGraphicFramePr>
        <p:xfrm>
          <a:off x="457200" y="404669"/>
          <a:ext cx="7462272" cy="6507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33"/>
                <a:gridCol w="6116313"/>
                <a:gridCol w="831926"/>
              </a:tblGrid>
              <a:tr h="590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№ п/п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показателя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Макс. балл</a:t>
                      </a:r>
                      <a:endParaRPr lang="ru-RU" sz="1600" dirty="0"/>
                    </a:p>
                  </a:txBody>
                  <a:tcPr/>
                </a:tc>
              </a:tr>
              <a:tr h="8397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Общая экономия бюджетных средств на всех этапах закупки (от этапа планирования закупок до исполнения контрактов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Принцип обеспечения конкуренции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590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Правовое обеспечение деятельности заказчика в сфере закупок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Профессионализм заказчика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Открытость заказчика в сфере закупок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Эффективность планирования закупок заказчика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Обоснованность закупок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Эффективность исполнения контрактов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Ведение </a:t>
                      </a:r>
                      <a:r>
                        <a:rPr lang="ru-RU" sz="1600" b="1" dirty="0" err="1" smtClean="0"/>
                        <a:t>претензионно</a:t>
                      </a:r>
                      <a:r>
                        <a:rPr lang="ru-RU" sz="1600" b="1" dirty="0" smtClean="0"/>
                        <a:t>-исковой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dirty="0"/>
                    </a:p>
                  </a:txBody>
                  <a:tcPr/>
                </a:tc>
              </a:tr>
              <a:tr h="590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Эффективность использования бюджетных средств на закупки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34439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Результативность расходов на закупки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dirty="0"/>
                    </a:p>
                  </a:txBody>
                  <a:tcPr/>
                </a:tc>
              </a:tr>
              <a:tr h="373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Законность расходов на закупки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600" dirty="0"/>
                    </a:p>
                  </a:txBody>
                  <a:tcPr/>
                </a:tc>
              </a:tr>
              <a:tr h="59487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29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>1.</a:t>
            </a:r>
            <a:r>
              <a:rPr lang="ru-RU" sz="2800" b="1" dirty="0"/>
              <a:t> </a:t>
            </a:r>
            <a:r>
              <a:rPr lang="ru-RU" sz="2400" b="1" dirty="0"/>
              <a:t>Общая экономия бюджетных средств на всех этапах </a:t>
            </a:r>
            <a:r>
              <a:rPr lang="ru-RU" sz="2400" b="1" dirty="0" smtClean="0"/>
              <a:t>закупки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8799733"/>
              </p:ext>
            </p:extLst>
          </p:nvPr>
        </p:nvGraphicFramePr>
        <p:xfrm>
          <a:off x="457200" y="1196975"/>
          <a:ext cx="7467600" cy="508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046808"/>
                <a:gridCol w="689496"/>
                <a:gridCol w="648072"/>
                <a:gridCol w="1872208"/>
                <a:gridCol w="17686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№ п/п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Ед. изм.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экономия бюджетных средств на всех этапах закупки (от этапа планирования закупок до исполнения контрактов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показатель отражает снижение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Н(М)ЦК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всех этапах закупки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определяется путем суммирования значений на каждом этапе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Э=Э</a:t>
                      </a:r>
                      <a:r>
                        <a:rPr lang="ru-RU" sz="1200" b="1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200" b="1" baseline="-25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бюджетных средств, полученная в процессе определения поставщика (исполнителя, подрядчика)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2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НМЦК  – 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ЦК, где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НМЦК – начальная (максимальная) цена контракта;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ЦК – цена контракта.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снижение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НМЦК относительно ЦК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 бюджетных средств, полученная при исполнении контрактов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=∑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</a:t>
                      </a:r>
                      <a:r>
                        <a:rPr lang="ru-RU" sz="1200" b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∑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</a:t>
                      </a:r>
                      <a:r>
                        <a:rPr lang="ru-RU" sz="1200" b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где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</a:t>
                      </a:r>
                      <a:r>
                        <a:rPr lang="ru-RU" sz="1200" b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цена контракта;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</a:t>
                      </a:r>
                      <a:r>
                        <a:rPr lang="ru-RU" sz="1200" b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цена контракта с учетом заключенных соглашений по изменению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 </a:t>
                      </a:r>
                      <a:r>
                        <a:rPr lang="ru-RU" sz="1200" b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 снижение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ЦК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предусмотренных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контрактом количества товаров, объема работ или услуг, качество поставляемого товара, выполняемой работы, оказываемой услуги и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условий контракта.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48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2.</a:t>
            </a:r>
            <a:r>
              <a:rPr lang="ru-RU" sz="2400" b="1" dirty="0"/>
              <a:t> Принцип обеспечения конкуренции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0053305"/>
              </p:ext>
            </p:extLst>
          </p:nvPr>
        </p:nvGraphicFramePr>
        <p:xfrm>
          <a:off x="457200" y="620713"/>
          <a:ext cx="7467600" cy="572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1902792"/>
                <a:gridCol w="761504"/>
                <a:gridCol w="648072"/>
                <a:gridCol w="1728192"/>
                <a:gridCol w="18406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показателя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Ед.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 обеспечения конкуренции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показатель отражает степень конкуренции при осуществлении закупок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заявок на одну закупку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СКЗ= ∑КЗ/</a:t>
                      </a: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</a:t>
                      </a:r>
                      <a:r>
                        <a:rPr lang="ru-RU" sz="13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b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∑ КЗ 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Количество заявок участников </a:t>
                      </a:r>
                      <a:b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КП </a:t>
                      </a:r>
                      <a:r>
                        <a:rPr lang="ru-RU" sz="13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общее количество процедур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 количества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заявок, поданных участниками закупок, к общему количеству процедур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количество допущенных заявок на одну закупку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СКЗ</a:t>
                      </a:r>
                      <a:r>
                        <a:rPr lang="ru-RU" sz="13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КЗ</a:t>
                      </a:r>
                      <a:r>
                        <a:rPr lang="ru-RU" sz="13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/ </a:t>
                      </a: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КЗобщ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КЗ</a:t>
                      </a:r>
                      <a:r>
                        <a:rPr lang="ru-RU" sz="13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количество допущенных заявок</a:t>
                      </a:r>
                      <a:b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КЗ общ –общее количество заявок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общего количества заявок участников закупок, допущенных комиссией к процедурам закупок, к общему количеству процедур закупок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закупок у единственного поставщика (подрядчика, исполнителя)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руб., %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ДЗ</a:t>
                      </a:r>
                      <a:r>
                        <a:rPr lang="ru-RU" sz="13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3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300" b="1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*100(%)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300" b="1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ЕП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сумма закупок  c единственным поставщиком;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∑</a:t>
                      </a:r>
                      <a:r>
                        <a:rPr lang="ru-RU" sz="13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300" b="1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</a:t>
                      </a:r>
                      <a:r>
                        <a:rPr lang="ru-RU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общая сумма закупок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закупок, осуществленных в соответствии со статьей 93 Закона о контрактной системе, к общему объему закупок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69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3. Правовое </a:t>
            </a:r>
            <a:r>
              <a:rPr lang="ru-RU" sz="2400" b="1" dirty="0"/>
              <a:t>обеспечение деятельности заказчика в сфере закупок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8161500"/>
              </p:ext>
            </p:extLst>
          </p:nvPr>
        </p:nvGraphicFramePr>
        <p:xfrm>
          <a:off x="457200" y="822325"/>
          <a:ext cx="7467600" cy="217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1974800"/>
                <a:gridCol w="689496"/>
                <a:gridCol w="648072"/>
                <a:gridCol w="2396232"/>
                <a:gridCol w="1244600"/>
              </a:tblGrid>
              <a:tr h="456317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№ п/п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Наименование показателя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Ед. изм.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Макс. балл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Методика оценки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Примечание</a:t>
                      </a:r>
                      <a:endParaRPr lang="ru-RU" sz="1300" dirty="0"/>
                    </a:p>
                  </a:txBody>
                  <a:tcPr/>
                </a:tc>
              </a:tr>
              <a:tr h="590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Правовое обеспечение деятельности заказчика в сфере закупок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Данный показатель отражает правовое обеспечение деятельности объекта аудита (контроля) в сфере закупок.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3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заказчиком необходимых правовых актов, регламентирующих его деятельность в сфере закупок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по данному показателю осуществляется субъективным методом.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" y="2965959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соответствии с Законом о контрактной системе заказчик должен разработать и утвердить следующие правовые документы: </a:t>
            </a:r>
          </a:p>
          <a:p>
            <a:r>
              <a:rPr lang="ru-RU" sz="1200" b="1" i="1" u="sng" dirty="0"/>
              <a:t>1)решение о создании контрактной службы и  положение (регламент) о контрактной службе либо приказ о назначении контрактного управляющего (ч.1,2 ст. 38 44-ФЗ), </a:t>
            </a:r>
            <a:r>
              <a:rPr lang="ru-RU" sz="1200" b="1" i="1" u="sng" dirty="0" err="1"/>
              <a:t>должностныые</a:t>
            </a:r>
            <a:r>
              <a:rPr lang="ru-RU" sz="1200" b="1" i="1" u="sng" dirty="0"/>
              <a:t> регламенты сотрудников контрактной службы (контрактного управляющего);</a:t>
            </a:r>
          </a:p>
          <a:p>
            <a:r>
              <a:rPr lang="ru-RU" sz="1200" b="1" i="1" u="sng" dirty="0"/>
              <a:t>2) решение о создании комиссии по осуществлению закупок, утверждению ее состава и порядок ее работы (ст. 39 44-ФЗ);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3) порядок организации и проведения внутренней экспертизы (ч. 4 ст. 94 44-ФЗ);  </a:t>
            </a:r>
          </a:p>
          <a:p>
            <a:r>
              <a:rPr lang="ru-RU" sz="1200" dirty="0"/>
              <a:t>4) решение о создании приемочной комиссии для приемки поставленного товара, выполненной работы или оказанной услуги, результатов отдельного этапа исполнения контракта (ч. 6 ст. 94 44-ФЗ);</a:t>
            </a:r>
          </a:p>
          <a:p>
            <a:r>
              <a:rPr lang="ru-RU" sz="1200" dirty="0"/>
              <a:t> 5) порядок осуществления  контроля в сфере закупок, осуществляемый заказчиком (ст.  101 44-ФЗ).</a:t>
            </a:r>
          </a:p>
          <a:p>
            <a:endParaRPr lang="ru-RU" sz="1200" dirty="0"/>
          </a:p>
          <a:p>
            <a:r>
              <a:rPr lang="ru-RU" sz="1200" b="1" i="1" dirty="0"/>
              <a:t>локальный акт, регламентирующий закупочную деятельность (в том числе функции и полномочия сотрудников и структурных подразделений по подготовке, согласованию и утверждению документов, связанных с закупками, а также жесткие сроки исполнения таких функций) – например, Регламент закупочной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478595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</TotalTime>
  <Words>2548</Words>
  <Application>Microsoft Office PowerPoint</Application>
  <PresentationFormat>Экран (4:3)</PresentationFormat>
  <Paragraphs>369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«Критерии эффективности при осуществлении аудита в сфере закупок». </vt:lpstr>
      <vt:lpstr>Аудит в сфере закупок</vt:lpstr>
      <vt:lpstr>Аудит в сфере закупок</vt:lpstr>
      <vt:lpstr>Методологическое обеспечение аудита в сфере закупок</vt:lpstr>
      <vt:lpstr>Эффективность аудита в сфере закупок </vt:lpstr>
      <vt:lpstr>Показатели оценки эффективности системы закупок объекта аудита</vt:lpstr>
      <vt:lpstr>1. Общая экономия бюджетных средств на всех этапах закупки</vt:lpstr>
      <vt:lpstr>2. Принцип обеспечения конкуренции </vt:lpstr>
      <vt:lpstr>3. Правовое обеспечение деятельности заказчика в сфере закупок</vt:lpstr>
      <vt:lpstr>4. Профессионализм заказчика</vt:lpstr>
      <vt:lpstr>5. Открытость заказчика в сфере закупок</vt:lpstr>
      <vt:lpstr>6. Эффективность планирования закупок заказчика</vt:lpstr>
      <vt:lpstr>7. Обоснованность закупок</vt:lpstr>
      <vt:lpstr>8. Эффективность исполнения контрактов</vt:lpstr>
      <vt:lpstr>9. Ведение претензионно-исковой работы</vt:lpstr>
      <vt:lpstr>10. Эффективность использования бюджетных средств на закупки</vt:lpstr>
      <vt:lpstr>11. Результативность расходов на закупки</vt:lpstr>
      <vt:lpstr>12. Законность расходов на закупки</vt:lpstr>
      <vt:lpstr>РИС ТО в сфере закупок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 в сфере закупок: основные проблемы и практика реализации законодательства о контрактной системе</dc:title>
  <dc:creator>gop</dc:creator>
  <cp:lastModifiedBy>Анастасия Викторовна Слизнева</cp:lastModifiedBy>
  <cp:revision>78</cp:revision>
  <cp:lastPrinted>2015-12-04T13:44:48Z</cp:lastPrinted>
  <dcterms:created xsi:type="dcterms:W3CDTF">2015-10-28T12:30:36Z</dcterms:created>
  <dcterms:modified xsi:type="dcterms:W3CDTF">2016-04-01T11:31:29Z</dcterms:modified>
</cp:coreProperties>
</file>