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C5696-1544-4FF7-8B65-D76E3C2D6A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E435F6-932F-4977-A00D-2FF49B7EE4F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Счетная палата РФ</a:t>
          </a:r>
          <a:endParaRPr lang="ru-RU" dirty="0">
            <a:solidFill>
              <a:schemeClr val="tx1"/>
            </a:solidFill>
          </a:endParaRPr>
        </a:p>
      </dgm:t>
    </dgm:pt>
    <dgm:pt modelId="{638E8A41-A865-4E8B-B5D0-81FF1A966013}" type="parTrans" cxnId="{F0453EBA-3E13-4D0E-8259-0A17FD6ECE4B}">
      <dgm:prSet/>
      <dgm:spPr/>
      <dgm:t>
        <a:bodyPr/>
        <a:lstStyle/>
        <a:p>
          <a:endParaRPr lang="ru-RU"/>
        </a:p>
      </dgm:t>
    </dgm:pt>
    <dgm:pt modelId="{67B6FD69-5353-4624-BA07-432C7FF1E054}" type="sibTrans" cxnId="{F0453EBA-3E13-4D0E-8259-0A17FD6ECE4B}">
      <dgm:prSet/>
      <dgm:spPr/>
      <dgm:t>
        <a:bodyPr/>
        <a:lstStyle/>
        <a:p>
          <a:endParaRPr lang="ru-RU"/>
        </a:p>
      </dgm:t>
    </dgm:pt>
    <dgm:pt modelId="{692F64D0-3780-4530-B5AC-E7B5AB168FF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Контрольно-счетные органы субъектов РФ</a:t>
          </a:r>
          <a:endParaRPr lang="ru-RU" dirty="0">
            <a:solidFill>
              <a:schemeClr val="tx1"/>
            </a:solidFill>
          </a:endParaRPr>
        </a:p>
      </dgm:t>
    </dgm:pt>
    <dgm:pt modelId="{AABE3231-F467-4FA3-A5A0-233B53B1B41D}" type="parTrans" cxnId="{4BAD3AF0-904F-4B61-8CB7-BB82FA3FDF88}">
      <dgm:prSet/>
      <dgm:spPr/>
      <dgm:t>
        <a:bodyPr/>
        <a:lstStyle/>
        <a:p>
          <a:endParaRPr lang="ru-RU"/>
        </a:p>
      </dgm:t>
    </dgm:pt>
    <dgm:pt modelId="{21377AA4-1553-4152-9DE0-45B3A0C31D7B}" type="sibTrans" cxnId="{4BAD3AF0-904F-4B61-8CB7-BB82FA3FDF88}">
      <dgm:prSet/>
      <dgm:spPr/>
      <dgm:t>
        <a:bodyPr/>
        <a:lstStyle/>
        <a:p>
          <a:endParaRPr lang="ru-RU"/>
        </a:p>
      </dgm:t>
    </dgm:pt>
    <dgm:pt modelId="{4239C4DC-E6DF-4D0E-B9CB-503B046F829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Контрольно-счетные органы муниципальных образований</a:t>
          </a:r>
          <a:endParaRPr lang="ru-RU" dirty="0">
            <a:solidFill>
              <a:schemeClr val="tx1"/>
            </a:solidFill>
          </a:endParaRPr>
        </a:p>
      </dgm:t>
    </dgm:pt>
    <dgm:pt modelId="{6F586164-D019-4D8B-857A-49AC1F9FD7D8}" type="parTrans" cxnId="{42FD9EF4-62A6-48C0-89C1-C25F6684A1CD}">
      <dgm:prSet/>
      <dgm:spPr/>
      <dgm:t>
        <a:bodyPr/>
        <a:lstStyle/>
        <a:p>
          <a:endParaRPr lang="ru-RU"/>
        </a:p>
      </dgm:t>
    </dgm:pt>
    <dgm:pt modelId="{0E8D3E73-77BE-46E3-8D5E-C4942AA2DF37}" type="sibTrans" cxnId="{42FD9EF4-62A6-48C0-89C1-C25F6684A1CD}">
      <dgm:prSet/>
      <dgm:spPr/>
      <dgm:t>
        <a:bodyPr/>
        <a:lstStyle/>
        <a:p>
          <a:endParaRPr lang="ru-RU"/>
        </a:p>
      </dgm:t>
    </dgm:pt>
    <dgm:pt modelId="{A450B1A7-D5EF-4AA0-8BCA-30D08EA9A5C9}" type="pres">
      <dgm:prSet presAssocID="{739C5696-1544-4FF7-8B65-D76E3C2D6A3D}" presName="linear" presStyleCnt="0">
        <dgm:presLayoutVars>
          <dgm:dir/>
          <dgm:animLvl val="lvl"/>
          <dgm:resizeHandles val="exact"/>
        </dgm:presLayoutVars>
      </dgm:prSet>
      <dgm:spPr/>
    </dgm:pt>
    <dgm:pt modelId="{2A49A2C9-ABC0-4EA0-B787-811458045A6E}" type="pres">
      <dgm:prSet presAssocID="{F3E435F6-932F-4977-A00D-2FF49B7EE4FD}" presName="parentLin" presStyleCnt="0"/>
      <dgm:spPr/>
    </dgm:pt>
    <dgm:pt modelId="{9D3A9C3D-AEBB-4993-A453-F12CAD60FD4D}" type="pres">
      <dgm:prSet presAssocID="{F3E435F6-932F-4977-A00D-2FF49B7EE4FD}" presName="parentLeftMargin" presStyleLbl="node1" presStyleIdx="0" presStyleCnt="3"/>
      <dgm:spPr/>
    </dgm:pt>
    <dgm:pt modelId="{BCD384EE-C4F8-4C00-A6B5-50A69FB3E66A}" type="pres">
      <dgm:prSet presAssocID="{F3E435F6-932F-4977-A00D-2FF49B7EE4FD}" presName="parentText" presStyleLbl="node1" presStyleIdx="0" presStyleCnt="3" custLinFactNeighborX="7136" custLinFactNeighborY="-5519">
        <dgm:presLayoutVars>
          <dgm:chMax val="0"/>
          <dgm:bulletEnabled val="1"/>
        </dgm:presLayoutVars>
      </dgm:prSet>
      <dgm:spPr/>
    </dgm:pt>
    <dgm:pt modelId="{9CA9A3C3-02E3-4D04-9DA9-0B4BEA987892}" type="pres">
      <dgm:prSet presAssocID="{F3E435F6-932F-4977-A00D-2FF49B7EE4FD}" presName="negativeSpace" presStyleCnt="0"/>
      <dgm:spPr/>
    </dgm:pt>
    <dgm:pt modelId="{C3A73257-F472-4ADD-B896-62D74EEF008D}" type="pres">
      <dgm:prSet presAssocID="{F3E435F6-932F-4977-A00D-2FF49B7EE4FD}" presName="childText" presStyleLbl="conFgAcc1" presStyleIdx="0" presStyleCnt="3">
        <dgm:presLayoutVars>
          <dgm:bulletEnabled val="1"/>
        </dgm:presLayoutVars>
      </dgm:prSet>
      <dgm:spPr/>
    </dgm:pt>
    <dgm:pt modelId="{855DCF70-B53E-46D9-AD10-217ED45D6E7A}" type="pres">
      <dgm:prSet presAssocID="{67B6FD69-5353-4624-BA07-432C7FF1E054}" presName="spaceBetweenRectangles" presStyleCnt="0"/>
      <dgm:spPr/>
    </dgm:pt>
    <dgm:pt modelId="{C123B5A1-FCE7-41A4-9E82-41A521A89D32}" type="pres">
      <dgm:prSet presAssocID="{692F64D0-3780-4530-B5AC-E7B5AB168FF6}" presName="parentLin" presStyleCnt="0"/>
      <dgm:spPr/>
    </dgm:pt>
    <dgm:pt modelId="{0B2555F0-E694-4EED-B75D-894C138CB6B6}" type="pres">
      <dgm:prSet presAssocID="{692F64D0-3780-4530-B5AC-E7B5AB168FF6}" presName="parentLeftMargin" presStyleLbl="node1" presStyleIdx="0" presStyleCnt="3"/>
      <dgm:spPr/>
    </dgm:pt>
    <dgm:pt modelId="{75FCB3B4-3F7C-405C-8DF2-5AB357705E0A}" type="pres">
      <dgm:prSet presAssocID="{692F64D0-3780-4530-B5AC-E7B5AB168FF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BF5FDED-7548-486A-881B-5B4C1057887A}" type="pres">
      <dgm:prSet presAssocID="{692F64D0-3780-4530-B5AC-E7B5AB168FF6}" presName="negativeSpace" presStyleCnt="0"/>
      <dgm:spPr/>
    </dgm:pt>
    <dgm:pt modelId="{6590E5EA-634E-4889-8B9B-DF784E517873}" type="pres">
      <dgm:prSet presAssocID="{692F64D0-3780-4530-B5AC-E7B5AB168FF6}" presName="childText" presStyleLbl="conFgAcc1" presStyleIdx="1" presStyleCnt="3">
        <dgm:presLayoutVars>
          <dgm:bulletEnabled val="1"/>
        </dgm:presLayoutVars>
      </dgm:prSet>
      <dgm:spPr/>
    </dgm:pt>
    <dgm:pt modelId="{EFFB5064-28F9-461A-B337-886ED1140C31}" type="pres">
      <dgm:prSet presAssocID="{21377AA4-1553-4152-9DE0-45B3A0C31D7B}" presName="spaceBetweenRectangles" presStyleCnt="0"/>
      <dgm:spPr/>
    </dgm:pt>
    <dgm:pt modelId="{B3D37C6C-D12E-41A4-9DCE-4BF6F8285425}" type="pres">
      <dgm:prSet presAssocID="{4239C4DC-E6DF-4D0E-B9CB-503B046F829F}" presName="parentLin" presStyleCnt="0"/>
      <dgm:spPr/>
    </dgm:pt>
    <dgm:pt modelId="{1A6736CA-58EB-40A4-A4DA-5E0DEDACB315}" type="pres">
      <dgm:prSet presAssocID="{4239C4DC-E6DF-4D0E-B9CB-503B046F829F}" presName="parentLeftMargin" presStyleLbl="node1" presStyleIdx="1" presStyleCnt="3"/>
      <dgm:spPr/>
    </dgm:pt>
    <dgm:pt modelId="{CB819CA4-EF89-4D67-B3A3-A0C4A2B62A2C}" type="pres">
      <dgm:prSet presAssocID="{4239C4DC-E6DF-4D0E-B9CB-503B046F82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A1093-824D-424F-ABB6-8ADB0E20724E}" type="pres">
      <dgm:prSet presAssocID="{4239C4DC-E6DF-4D0E-B9CB-503B046F829F}" presName="negativeSpace" presStyleCnt="0"/>
      <dgm:spPr/>
    </dgm:pt>
    <dgm:pt modelId="{3FF6CC29-1337-4475-8CB0-A11D2F8EF235}" type="pres">
      <dgm:prSet presAssocID="{4239C4DC-E6DF-4D0E-B9CB-503B046F82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75A2018-B08C-4635-8ADD-6ECDC6CC4CD8}" type="presOf" srcId="{739C5696-1544-4FF7-8B65-D76E3C2D6A3D}" destId="{A450B1A7-D5EF-4AA0-8BCA-30D08EA9A5C9}" srcOrd="0" destOrd="0" presId="urn:microsoft.com/office/officeart/2005/8/layout/list1"/>
    <dgm:cxn modelId="{BE2F4AB0-3513-47C8-9F67-90360417145F}" type="presOf" srcId="{F3E435F6-932F-4977-A00D-2FF49B7EE4FD}" destId="{9D3A9C3D-AEBB-4993-A453-F12CAD60FD4D}" srcOrd="0" destOrd="0" presId="urn:microsoft.com/office/officeart/2005/8/layout/list1"/>
    <dgm:cxn modelId="{4BAD3AF0-904F-4B61-8CB7-BB82FA3FDF88}" srcId="{739C5696-1544-4FF7-8B65-D76E3C2D6A3D}" destId="{692F64D0-3780-4530-B5AC-E7B5AB168FF6}" srcOrd="1" destOrd="0" parTransId="{AABE3231-F467-4FA3-A5A0-233B53B1B41D}" sibTransId="{21377AA4-1553-4152-9DE0-45B3A0C31D7B}"/>
    <dgm:cxn modelId="{42FD9EF4-62A6-48C0-89C1-C25F6684A1CD}" srcId="{739C5696-1544-4FF7-8B65-D76E3C2D6A3D}" destId="{4239C4DC-E6DF-4D0E-B9CB-503B046F829F}" srcOrd="2" destOrd="0" parTransId="{6F586164-D019-4D8B-857A-49AC1F9FD7D8}" sibTransId="{0E8D3E73-77BE-46E3-8D5E-C4942AA2DF37}"/>
    <dgm:cxn modelId="{8D23F4B8-52C0-4B7E-B450-1B90A6615D90}" type="presOf" srcId="{692F64D0-3780-4530-B5AC-E7B5AB168FF6}" destId="{0B2555F0-E694-4EED-B75D-894C138CB6B6}" srcOrd="0" destOrd="0" presId="urn:microsoft.com/office/officeart/2005/8/layout/list1"/>
    <dgm:cxn modelId="{9B72FB1E-2F79-4A93-B39D-A15D9856D582}" type="presOf" srcId="{F3E435F6-932F-4977-A00D-2FF49B7EE4FD}" destId="{BCD384EE-C4F8-4C00-A6B5-50A69FB3E66A}" srcOrd="1" destOrd="0" presId="urn:microsoft.com/office/officeart/2005/8/layout/list1"/>
    <dgm:cxn modelId="{F0453EBA-3E13-4D0E-8259-0A17FD6ECE4B}" srcId="{739C5696-1544-4FF7-8B65-D76E3C2D6A3D}" destId="{F3E435F6-932F-4977-A00D-2FF49B7EE4FD}" srcOrd="0" destOrd="0" parTransId="{638E8A41-A865-4E8B-B5D0-81FF1A966013}" sibTransId="{67B6FD69-5353-4624-BA07-432C7FF1E054}"/>
    <dgm:cxn modelId="{D6A19069-234C-4BB2-AAB9-A08C99F1F71D}" type="presOf" srcId="{4239C4DC-E6DF-4D0E-B9CB-503B046F829F}" destId="{1A6736CA-58EB-40A4-A4DA-5E0DEDACB315}" srcOrd="0" destOrd="0" presId="urn:microsoft.com/office/officeart/2005/8/layout/list1"/>
    <dgm:cxn modelId="{86D4785F-6B37-492F-B066-4CAF9E067FDC}" type="presOf" srcId="{4239C4DC-E6DF-4D0E-B9CB-503B046F829F}" destId="{CB819CA4-EF89-4D67-B3A3-A0C4A2B62A2C}" srcOrd="1" destOrd="0" presId="urn:microsoft.com/office/officeart/2005/8/layout/list1"/>
    <dgm:cxn modelId="{BBE43B3D-E790-4768-8367-30ACF697CD60}" type="presOf" srcId="{692F64D0-3780-4530-B5AC-E7B5AB168FF6}" destId="{75FCB3B4-3F7C-405C-8DF2-5AB357705E0A}" srcOrd="1" destOrd="0" presId="urn:microsoft.com/office/officeart/2005/8/layout/list1"/>
    <dgm:cxn modelId="{FF2D7CEE-E089-45F4-97EF-D2ED09F783A4}" type="presParOf" srcId="{A450B1A7-D5EF-4AA0-8BCA-30D08EA9A5C9}" destId="{2A49A2C9-ABC0-4EA0-B787-811458045A6E}" srcOrd="0" destOrd="0" presId="urn:microsoft.com/office/officeart/2005/8/layout/list1"/>
    <dgm:cxn modelId="{EE98C817-1797-48A2-B08A-C95522EFB8D1}" type="presParOf" srcId="{2A49A2C9-ABC0-4EA0-B787-811458045A6E}" destId="{9D3A9C3D-AEBB-4993-A453-F12CAD60FD4D}" srcOrd="0" destOrd="0" presId="urn:microsoft.com/office/officeart/2005/8/layout/list1"/>
    <dgm:cxn modelId="{29313583-5746-405A-A465-EDBFB3828796}" type="presParOf" srcId="{2A49A2C9-ABC0-4EA0-B787-811458045A6E}" destId="{BCD384EE-C4F8-4C00-A6B5-50A69FB3E66A}" srcOrd="1" destOrd="0" presId="urn:microsoft.com/office/officeart/2005/8/layout/list1"/>
    <dgm:cxn modelId="{7A4AAC87-2D7B-48B4-A7FB-CCDC80E9AD2F}" type="presParOf" srcId="{A450B1A7-D5EF-4AA0-8BCA-30D08EA9A5C9}" destId="{9CA9A3C3-02E3-4D04-9DA9-0B4BEA987892}" srcOrd="1" destOrd="0" presId="urn:microsoft.com/office/officeart/2005/8/layout/list1"/>
    <dgm:cxn modelId="{E39F6F3D-3E0F-46F6-8D04-BE3F47E00B14}" type="presParOf" srcId="{A450B1A7-D5EF-4AA0-8BCA-30D08EA9A5C9}" destId="{C3A73257-F472-4ADD-B896-62D74EEF008D}" srcOrd="2" destOrd="0" presId="urn:microsoft.com/office/officeart/2005/8/layout/list1"/>
    <dgm:cxn modelId="{CC29A023-E5B8-472A-BCA1-693C8278BFBB}" type="presParOf" srcId="{A450B1A7-D5EF-4AA0-8BCA-30D08EA9A5C9}" destId="{855DCF70-B53E-46D9-AD10-217ED45D6E7A}" srcOrd="3" destOrd="0" presId="urn:microsoft.com/office/officeart/2005/8/layout/list1"/>
    <dgm:cxn modelId="{7DB14711-DA49-4E91-89EE-2BBE8198D591}" type="presParOf" srcId="{A450B1A7-D5EF-4AA0-8BCA-30D08EA9A5C9}" destId="{C123B5A1-FCE7-41A4-9E82-41A521A89D32}" srcOrd="4" destOrd="0" presId="urn:microsoft.com/office/officeart/2005/8/layout/list1"/>
    <dgm:cxn modelId="{4E57DF42-C1AD-4DD3-9084-6B6E232E9246}" type="presParOf" srcId="{C123B5A1-FCE7-41A4-9E82-41A521A89D32}" destId="{0B2555F0-E694-4EED-B75D-894C138CB6B6}" srcOrd="0" destOrd="0" presId="urn:microsoft.com/office/officeart/2005/8/layout/list1"/>
    <dgm:cxn modelId="{CC02ECC0-999F-425C-A668-465AB7E6A90F}" type="presParOf" srcId="{C123B5A1-FCE7-41A4-9E82-41A521A89D32}" destId="{75FCB3B4-3F7C-405C-8DF2-5AB357705E0A}" srcOrd="1" destOrd="0" presId="urn:microsoft.com/office/officeart/2005/8/layout/list1"/>
    <dgm:cxn modelId="{E3841D30-A57A-45ED-9595-7ECEA63C8AB1}" type="presParOf" srcId="{A450B1A7-D5EF-4AA0-8BCA-30D08EA9A5C9}" destId="{1BF5FDED-7548-486A-881B-5B4C1057887A}" srcOrd="5" destOrd="0" presId="urn:microsoft.com/office/officeart/2005/8/layout/list1"/>
    <dgm:cxn modelId="{0ECFF8C1-2C39-426E-8874-03D9A6E9E7D7}" type="presParOf" srcId="{A450B1A7-D5EF-4AA0-8BCA-30D08EA9A5C9}" destId="{6590E5EA-634E-4889-8B9B-DF784E517873}" srcOrd="6" destOrd="0" presId="urn:microsoft.com/office/officeart/2005/8/layout/list1"/>
    <dgm:cxn modelId="{A2211A5E-44CF-40DB-B8AA-A847177F81D0}" type="presParOf" srcId="{A450B1A7-D5EF-4AA0-8BCA-30D08EA9A5C9}" destId="{EFFB5064-28F9-461A-B337-886ED1140C31}" srcOrd="7" destOrd="0" presId="urn:microsoft.com/office/officeart/2005/8/layout/list1"/>
    <dgm:cxn modelId="{133EB66A-6E47-4284-8AB5-B9AB578D016F}" type="presParOf" srcId="{A450B1A7-D5EF-4AA0-8BCA-30D08EA9A5C9}" destId="{B3D37C6C-D12E-41A4-9DCE-4BF6F8285425}" srcOrd="8" destOrd="0" presId="urn:microsoft.com/office/officeart/2005/8/layout/list1"/>
    <dgm:cxn modelId="{3E6F95B5-6D76-4438-AF95-F689BD6970AA}" type="presParOf" srcId="{B3D37C6C-D12E-41A4-9DCE-4BF6F8285425}" destId="{1A6736CA-58EB-40A4-A4DA-5E0DEDACB315}" srcOrd="0" destOrd="0" presId="urn:microsoft.com/office/officeart/2005/8/layout/list1"/>
    <dgm:cxn modelId="{F4E56397-AE29-4017-AAFE-110CD846D9E2}" type="presParOf" srcId="{B3D37C6C-D12E-41A4-9DCE-4BF6F8285425}" destId="{CB819CA4-EF89-4D67-B3A3-A0C4A2B62A2C}" srcOrd="1" destOrd="0" presId="urn:microsoft.com/office/officeart/2005/8/layout/list1"/>
    <dgm:cxn modelId="{1EF35D12-C635-4192-BB67-811EDEFFA58F}" type="presParOf" srcId="{A450B1A7-D5EF-4AA0-8BCA-30D08EA9A5C9}" destId="{879A1093-824D-424F-ABB6-8ADB0E20724E}" srcOrd="9" destOrd="0" presId="urn:microsoft.com/office/officeart/2005/8/layout/list1"/>
    <dgm:cxn modelId="{A46F9A6A-A2D6-4D38-BDB5-22116D5CF02F}" type="presParOf" srcId="{A450B1A7-D5EF-4AA0-8BCA-30D08EA9A5C9}" destId="{3FF6CC29-1337-4475-8CB0-A11D2F8EF2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AFD600-344C-4300-9FF5-2CA5B3AA2A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89AED9-4FD0-443F-AD0E-3634E4DE5A4A}">
      <dgm:prSet phldrT="[Текст]"/>
      <dgm:spPr/>
      <dgm:t>
        <a:bodyPr/>
        <a:lstStyle/>
        <a:p>
          <a:r>
            <a:rPr lang="ru-RU" dirty="0" smtClean="0"/>
            <a:t>Контрольное мероприятие</a:t>
          </a:r>
          <a:endParaRPr lang="ru-RU" dirty="0"/>
        </a:p>
      </dgm:t>
    </dgm:pt>
    <dgm:pt modelId="{D8CC5D58-AFF3-46B5-B477-7A0635CB18EC}" type="parTrans" cxnId="{1F4A569C-4ACF-4AC5-A4AA-9538C4133C63}">
      <dgm:prSet/>
      <dgm:spPr/>
      <dgm:t>
        <a:bodyPr/>
        <a:lstStyle/>
        <a:p>
          <a:endParaRPr lang="ru-RU"/>
        </a:p>
      </dgm:t>
    </dgm:pt>
    <dgm:pt modelId="{CB7F19E8-A039-4AE2-A7E4-1C43E342AFB4}" type="sibTrans" cxnId="{1F4A569C-4ACF-4AC5-A4AA-9538C4133C63}">
      <dgm:prSet/>
      <dgm:spPr/>
      <dgm:t>
        <a:bodyPr/>
        <a:lstStyle/>
        <a:p>
          <a:endParaRPr lang="ru-RU"/>
        </a:p>
      </dgm:t>
    </dgm:pt>
    <dgm:pt modelId="{2BFD0AE2-745E-4EF3-9FB8-E24D5B2D1046}">
      <dgm:prSet phldrT="[Текст]"/>
      <dgm:spPr/>
      <dgm:t>
        <a:bodyPr/>
        <a:lstStyle/>
        <a:p>
          <a:r>
            <a:rPr lang="ru-RU" dirty="0" smtClean="0"/>
            <a:t>Акт, отчет</a:t>
          </a:r>
          <a:endParaRPr lang="ru-RU" dirty="0"/>
        </a:p>
      </dgm:t>
    </dgm:pt>
    <dgm:pt modelId="{E716FE87-9839-4BC8-B269-CC0B45DF1735}" type="parTrans" cxnId="{FBBCA247-C51B-4793-80BC-3B5CD63841BE}">
      <dgm:prSet/>
      <dgm:spPr/>
      <dgm:t>
        <a:bodyPr/>
        <a:lstStyle/>
        <a:p>
          <a:endParaRPr lang="ru-RU"/>
        </a:p>
      </dgm:t>
    </dgm:pt>
    <dgm:pt modelId="{38477CAB-642E-49A4-8682-B5419411C247}" type="sibTrans" cxnId="{FBBCA247-C51B-4793-80BC-3B5CD63841BE}">
      <dgm:prSet/>
      <dgm:spPr/>
      <dgm:t>
        <a:bodyPr/>
        <a:lstStyle/>
        <a:p>
          <a:endParaRPr lang="ru-RU"/>
        </a:p>
      </dgm:t>
    </dgm:pt>
    <dgm:pt modelId="{91260F3C-0E7A-41F8-B8FB-ED9CE0B5F786}">
      <dgm:prSet phldrT="[Текст]"/>
      <dgm:spPr/>
      <dgm:t>
        <a:bodyPr/>
        <a:lstStyle/>
        <a:p>
          <a:r>
            <a:rPr lang="ru-RU" dirty="0" smtClean="0"/>
            <a:t>Экспертно-аналитическое мероприятие </a:t>
          </a:r>
          <a:endParaRPr lang="ru-RU" dirty="0"/>
        </a:p>
      </dgm:t>
    </dgm:pt>
    <dgm:pt modelId="{174D7661-3289-4EDF-81E9-85EAB8422B80}" type="parTrans" cxnId="{3C93995F-C51D-4927-B1D1-AEEE07F92C60}">
      <dgm:prSet/>
      <dgm:spPr/>
      <dgm:t>
        <a:bodyPr/>
        <a:lstStyle/>
        <a:p>
          <a:endParaRPr lang="ru-RU"/>
        </a:p>
      </dgm:t>
    </dgm:pt>
    <dgm:pt modelId="{5413A59B-9523-43FB-AA47-E0BF14C238A4}" type="sibTrans" cxnId="{3C93995F-C51D-4927-B1D1-AEEE07F92C60}">
      <dgm:prSet/>
      <dgm:spPr/>
      <dgm:t>
        <a:bodyPr/>
        <a:lstStyle/>
        <a:p>
          <a:endParaRPr lang="ru-RU"/>
        </a:p>
      </dgm:t>
    </dgm:pt>
    <dgm:pt modelId="{F7BECB42-84F5-41A2-88CE-2BB6AE92F519}">
      <dgm:prSet phldrT="[Текст]"/>
      <dgm:spPr/>
      <dgm:t>
        <a:bodyPr/>
        <a:lstStyle/>
        <a:p>
          <a:r>
            <a:rPr lang="ru-RU" dirty="0" smtClean="0"/>
            <a:t>Отчет или заключение</a:t>
          </a:r>
          <a:endParaRPr lang="ru-RU" dirty="0"/>
        </a:p>
      </dgm:t>
    </dgm:pt>
    <dgm:pt modelId="{F9189143-10E0-4F35-B46B-EFBB4901474C}" type="parTrans" cxnId="{821954E3-3175-48FB-9EDC-51B8B6F1F393}">
      <dgm:prSet/>
      <dgm:spPr/>
      <dgm:t>
        <a:bodyPr/>
        <a:lstStyle/>
        <a:p>
          <a:endParaRPr lang="ru-RU"/>
        </a:p>
      </dgm:t>
    </dgm:pt>
    <dgm:pt modelId="{FF1A9D2C-4889-4499-92AD-77CC3AF2521F}" type="sibTrans" cxnId="{821954E3-3175-48FB-9EDC-51B8B6F1F393}">
      <dgm:prSet/>
      <dgm:spPr/>
      <dgm:t>
        <a:bodyPr/>
        <a:lstStyle/>
        <a:p>
          <a:endParaRPr lang="ru-RU"/>
        </a:p>
      </dgm:t>
    </dgm:pt>
    <dgm:pt modelId="{CB5CCFC1-C8CE-4200-9EFA-0ACA60F8C563}" type="pres">
      <dgm:prSet presAssocID="{4BAFD600-344C-4300-9FF5-2CA5B3AA2A4C}" presName="linear" presStyleCnt="0">
        <dgm:presLayoutVars>
          <dgm:animLvl val="lvl"/>
          <dgm:resizeHandles val="exact"/>
        </dgm:presLayoutVars>
      </dgm:prSet>
      <dgm:spPr/>
    </dgm:pt>
    <dgm:pt modelId="{D352939A-3733-4D44-97DB-CE1F65D770C4}" type="pres">
      <dgm:prSet presAssocID="{4589AED9-4FD0-443F-AD0E-3634E4DE5A4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DDE672B-23BF-4EB6-8CB8-6FEFD640537F}" type="pres">
      <dgm:prSet presAssocID="{4589AED9-4FD0-443F-AD0E-3634E4DE5A4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6FB4C-FBAB-4912-851A-D4919A32538E}" type="pres">
      <dgm:prSet presAssocID="{91260F3C-0E7A-41F8-B8FB-ED9CE0B5F78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70F2217-3A7B-4176-AD63-F66272D21FF9}" type="pres">
      <dgm:prSet presAssocID="{91260F3C-0E7A-41F8-B8FB-ED9CE0B5F78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C93995F-C51D-4927-B1D1-AEEE07F92C60}" srcId="{4BAFD600-344C-4300-9FF5-2CA5B3AA2A4C}" destId="{91260F3C-0E7A-41F8-B8FB-ED9CE0B5F786}" srcOrd="1" destOrd="0" parTransId="{174D7661-3289-4EDF-81E9-85EAB8422B80}" sibTransId="{5413A59B-9523-43FB-AA47-E0BF14C238A4}"/>
    <dgm:cxn modelId="{821954E3-3175-48FB-9EDC-51B8B6F1F393}" srcId="{91260F3C-0E7A-41F8-B8FB-ED9CE0B5F786}" destId="{F7BECB42-84F5-41A2-88CE-2BB6AE92F519}" srcOrd="0" destOrd="0" parTransId="{F9189143-10E0-4F35-B46B-EFBB4901474C}" sibTransId="{FF1A9D2C-4889-4499-92AD-77CC3AF2521F}"/>
    <dgm:cxn modelId="{54D669EC-A80F-4D83-A902-389D1C2CBBB7}" type="presOf" srcId="{4BAFD600-344C-4300-9FF5-2CA5B3AA2A4C}" destId="{CB5CCFC1-C8CE-4200-9EFA-0ACA60F8C563}" srcOrd="0" destOrd="0" presId="urn:microsoft.com/office/officeart/2005/8/layout/vList2"/>
    <dgm:cxn modelId="{1F4A569C-4ACF-4AC5-A4AA-9538C4133C63}" srcId="{4BAFD600-344C-4300-9FF5-2CA5B3AA2A4C}" destId="{4589AED9-4FD0-443F-AD0E-3634E4DE5A4A}" srcOrd="0" destOrd="0" parTransId="{D8CC5D58-AFF3-46B5-B477-7A0635CB18EC}" sibTransId="{CB7F19E8-A039-4AE2-A7E4-1C43E342AFB4}"/>
    <dgm:cxn modelId="{B210B0BC-54FF-4ECD-8EBE-0FB2D71713E6}" type="presOf" srcId="{91260F3C-0E7A-41F8-B8FB-ED9CE0B5F786}" destId="{4736FB4C-FBAB-4912-851A-D4919A32538E}" srcOrd="0" destOrd="0" presId="urn:microsoft.com/office/officeart/2005/8/layout/vList2"/>
    <dgm:cxn modelId="{FBBCA247-C51B-4793-80BC-3B5CD63841BE}" srcId="{4589AED9-4FD0-443F-AD0E-3634E4DE5A4A}" destId="{2BFD0AE2-745E-4EF3-9FB8-E24D5B2D1046}" srcOrd="0" destOrd="0" parTransId="{E716FE87-9839-4BC8-B269-CC0B45DF1735}" sibTransId="{38477CAB-642E-49A4-8682-B5419411C247}"/>
    <dgm:cxn modelId="{EF17887D-CA9F-428A-BC2D-57BD201DAF56}" type="presOf" srcId="{4589AED9-4FD0-443F-AD0E-3634E4DE5A4A}" destId="{D352939A-3733-4D44-97DB-CE1F65D770C4}" srcOrd="0" destOrd="0" presId="urn:microsoft.com/office/officeart/2005/8/layout/vList2"/>
    <dgm:cxn modelId="{354F0390-90F9-4369-B8D0-653D42D94989}" type="presOf" srcId="{F7BECB42-84F5-41A2-88CE-2BB6AE92F519}" destId="{C70F2217-3A7B-4176-AD63-F66272D21FF9}" srcOrd="0" destOrd="0" presId="urn:microsoft.com/office/officeart/2005/8/layout/vList2"/>
    <dgm:cxn modelId="{083475FB-D41A-437C-BE07-0DA3DA6A8CE3}" type="presOf" srcId="{2BFD0AE2-745E-4EF3-9FB8-E24D5B2D1046}" destId="{7DDE672B-23BF-4EB6-8CB8-6FEFD640537F}" srcOrd="0" destOrd="0" presId="urn:microsoft.com/office/officeart/2005/8/layout/vList2"/>
    <dgm:cxn modelId="{08E6AB3C-3D60-41E7-9A50-9EB4CB2EE1AA}" type="presParOf" srcId="{CB5CCFC1-C8CE-4200-9EFA-0ACA60F8C563}" destId="{D352939A-3733-4D44-97DB-CE1F65D770C4}" srcOrd="0" destOrd="0" presId="urn:microsoft.com/office/officeart/2005/8/layout/vList2"/>
    <dgm:cxn modelId="{2908430E-97F2-4C25-875A-8C22BD2C2E76}" type="presParOf" srcId="{CB5CCFC1-C8CE-4200-9EFA-0ACA60F8C563}" destId="{7DDE672B-23BF-4EB6-8CB8-6FEFD640537F}" srcOrd="1" destOrd="0" presId="urn:microsoft.com/office/officeart/2005/8/layout/vList2"/>
    <dgm:cxn modelId="{81522E52-EABB-40FB-9E4D-BF5183175D25}" type="presParOf" srcId="{CB5CCFC1-C8CE-4200-9EFA-0ACA60F8C563}" destId="{4736FB4C-FBAB-4912-851A-D4919A32538E}" srcOrd="2" destOrd="0" presId="urn:microsoft.com/office/officeart/2005/8/layout/vList2"/>
    <dgm:cxn modelId="{87D5EB6A-C5D0-4E35-AF7C-A120FD2A67FE}" type="presParOf" srcId="{CB5CCFC1-C8CE-4200-9EFA-0ACA60F8C563}" destId="{C70F2217-3A7B-4176-AD63-F66272D21FF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107A25-2F71-4BAA-839A-8BFD26EB099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AD4D49-0A96-4484-8566-4E02B8B17E24}">
      <dgm:prSet phldrT="[Текст]"/>
      <dgm:spPr/>
      <dgm:t>
        <a:bodyPr/>
        <a:lstStyle/>
        <a:p>
          <a:r>
            <a:rPr lang="ru-RU" dirty="0" smtClean="0"/>
            <a:t>ст. 98 44-ФЗ органы аудита в сфере закупок осуществляют экспертно-аналитическую, информационную и иную деятельность посредством</a:t>
          </a:r>
          <a:endParaRPr lang="ru-RU" dirty="0"/>
        </a:p>
      </dgm:t>
    </dgm:pt>
    <dgm:pt modelId="{77C7E989-1753-4AF3-B6C8-5CE48299A3B4}" type="parTrans" cxnId="{C32BAC03-36E3-44B1-B84C-C55779B5B8AD}">
      <dgm:prSet/>
      <dgm:spPr/>
      <dgm:t>
        <a:bodyPr/>
        <a:lstStyle/>
        <a:p>
          <a:endParaRPr lang="ru-RU"/>
        </a:p>
      </dgm:t>
    </dgm:pt>
    <dgm:pt modelId="{966CCF17-6B2F-4A00-AF34-31D144693622}" type="sibTrans" cxnId="{C32BAC03-36E3-44B1-B84C-C55779B5B8AD}">
      <dgm:prSet/>
      <dgm:spPr/>
      <dgm:t>
        <a:bodyPr/>
        <a:lstStyle/>
        <a:p>
          <a:endParaRPr lang="ru-RU"/>
        </a:p>
      </dgm:t>
    </dgm:pt>
    <dgm:pt modelId="{1F9BF17B-B5A2-4FF8-A170-275B68C6BE44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проверки, анализа и оценки информации о законности</a:t>
          </a:r>
          <a:endParaRPr lang="ru-RU" sz="2400" dirty="0">
            <a:solidFill>
              <a:schemeClr val="tx1"/>
            </a:solidFill>
          </a:endParaRPr>
        </a:p>
      </dgm:t>
    </dgm:pt>
    <dgm:pt modelId="{72B25C25-6F40-4E4F-AEBA-7D4DB060BF05}" type="parTrans" cxnId="{D9EE8F5B-70AF-4307-B3C1-CE658D775521}">
      <dgm:prSet/>
      <dgm:spPr/>
      <dgm:t>
        <a:bodyPr/>
        <a:lstStyle/>
        <a:p>
          <a:endParaRPr lang="ru-RU"/>
        </a:p>
      </dgm:t>
    </dgm:pt>
    <dgm:pt modelId="{927D04E5-0F2C-4040-AFD5-80982487217D}" type="sibTrans" cxnId="{D9EE8F5B-70AF-4307-B3C1-CE658D775521}">
      <dgm:prSet/>
      <dgm:spPr/>
      <dgm:t>
        <a:bodyPr/>
        <a:lstStyle/>
        <a:p>
          <a:endParaRPr lang="ru-RU"/>
        </a:p>
      </dgm:t>
    </dgm:pt>
    <dgm:pt modelId="{8FCDBD94-EE5A-4DC4-BD3C-E7965E1D1F2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целесообразности, об обоснованности, о своевременности</a:t>
          </a:r>
          <a:endParaRPr lang="ru-RU" b="1" dirty="0">
            <a:solidFill>
              <a:schemeClr val="tx1"/>
            </a:solidFill>
          </a:endParaRPr>
        </a:p>
      </dgm:t>
    </dgm:pt>
    <dgm:pt modelId="{53EBA740-E870-4538-8063-257D5EC095F5}" type="parTrans" cxnId="{F06F0E35-51C9-4714-A8F2-0E0C1BB6573B}">
      <dgm:prSet/>
      <dgm:spPr/>
      <dgm:t>
        <a:bodyPr/>
        <a:lstStyle/>
        <a:p>
          <a:endParaRPr lang="ru-RU"/>
        </a:p>
      </dgm:t>
    </dgm:pt>
    <dgm:pt modelId="{55ADBC3B-1CF0-4D66-ACF4-4AC30CA7FF10}" type="sibTrans" cxnId="{F06F0E35-51C9-4714-A8F2-0E0C1BB6573B}">
      <dgm:prSet/>
      <dgm:spPr/>
      <dgm:t>
        <a:bodyPr/>
        <a:lstStyle/>
        <a:p>
          <a:endParaRPr lang="ru-RU"/>
        </a:p>
      </dgm:t>
    </dgm:pt>
    <dgm:pt modelId="{28F397F7-352A-43F9-9F66-1218DA42235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 эффективности и о результативности расходов на закупки</a:t>
          </a:r>
          <a:endParaRPr lang="ru-RU" b="1" dirty="0">
            <a:solidFill>
              <a:schemeClr val="tx1"/>
            </a:solidFill>
          </a:endParaRPr>
        </a:p>
      </dgm:t>
    </dgm:pt>
    <dgm:pt modelId="{C35924BC-D3BC-4B95-AFB4-7A529632410A}" type="parTrans" cxnId="{615B4759-21E8-4928-B7BD-EEDE1A0CFD1E}">
      <dgm:prSet/>
      <dgm:spPr/>
      <dgm:t>
        <a:bodyPr/>
        <a:lstStyle/>
        <a:p>
          <a:endParaRPr lang="ru-RU"/>
        </a:p>
      </dgm:t>
    </dgm:pt>
    <dgm:pt modelId="{BEACF94C-14CE-451B-A5C5-C697E41B769A}" type="sibTrans" cxnId="{615B4759-21E8-4928-B7BD-EEDE1A0CFD1E}">
      <dgm:prSet/>
      <dgm:spPr/>
      <dgm:t>
        <a:bodyPr/>
        <a:lstStyle/>
        <a:p>
          <a:endParaRPr lang="ru-RU"/>
        </a:p>
      </dgm:t>
    </dgm:pt>
    <dgm:pt modelId="{50321D73-7634-4EDC-A1BD-4B8733890B8E}">
      <dgm:prSet/>
      <dgm:spPr/>
    </dgm:pt>
    <dgm:pt modelId="{C4A7A33E-34A9-4567-BA85-16E9F5E16DC2}" type="parTrans" cxnId="{A0B905E4-8268-445C-B056-7DE5893477F0}">
      <dgm:prSet/>
      <dgm:spPr/>
      <dgm:t>
        <a:bodyPr/>
        <a:lstStyle/>
        <a:p>
          <a:endParaRPr lang="ru-RU"/>
        </a:p>
      </dgm:t>
    </dgm:pt>
    <dgm:pt modelId="{FB5BD258-7C95-495D-9229-74DA35264CCA}" type="sibTrans" cxnId="{A0B905E4-8268-445C-B056-7DE5893477F0}">
      <dgm:prSet/>
      <dgm:spPr/>
      <dgm:t>
        <a:bodyPr/>
        <a:lstStyle/>
        <a:p>
          <a:endParaRPr lang="ru-RU"/>
        </a:p>
      </dgm:t>
    </dgm:pt>
    <dgm:pt modelId="{5339EEED-38BA-4D71-9F73-92032C2DFEA5}">
      <dgm:prSet/>
      <dgm:spPr/>
    </dgm:pt>
    <dgm:pt modelId="{3D293262-ABE1-42B9-BC3E-4A3360DE21AD}" type="parTrans" cxnId="{2B6D6767-6ACC-4BC4-A7C0-4B7FB4A3C31E}">
      <dgm:prSet/>
      <dgm:spPr/>
      <dgm:t>
        <a:bodyPr/>
        <a:lstStyle/>
        <a:p>
          <a:endParaRPr lang="ru-RU"/>
        </a:p>
      </dgm:t>
    </dgm:pt>
    <dgm:pt modelId="{7E07E579-1553-45BB-A97C-5580FD0A997E}" type="sibTrans" cxnId="{2B6D6767-6ACC-4BC4-A7C0-4B7FB4A3C31E}">
      <dgm:prSet/>
      <dgm:spPr/>
      <dgm:t>
        <a:bodyPr/>
        <a:lstStyle/>
        <a:p>
          <a:endParaRPr lang="ru-RU"/>
        </a:p>
      </dgm:t>
    </dgm:pt>
    <dgm:pt modelId="{1554FD16-DE3C-4F41-9EC7-851F0A6A9F29}">
      <dgm:prSet/>
      <dgm:spPr/>
    </dgm:pt>
    <dgm:pt modelId="{8DF318CE-C8EF-4E55-8BA4-3915C2B8423E}" type="parTrans" cxnId="{F0961B44-B7E3-4B5C-81DA-2DCBC9536FC1}">
      <dgm:prSet/>
      <dgm:spPr/>
      <dgm:t>
        <a:bodyPr/>
        <a:lstStyle/>
        <a:p>
          <a:endParaRPr lang="ru-RU"/>
        </a:p>
      </dgm:t>
    </dgm:pt>
    <dgm:pt modelId="{9F2F6BA6-03B4-45E7-B46A-568DBE4A42B3}" type="sibTrans" cxnId="{F0961B44-B7E3-4B5C-81DA-2DCBC9536FC1}">
      <dgm:prSet/>
      <dgm:spPr/>
      <dgm:t>
        <a:bodyPr/>
        <a:lstStyle/>
        <a:p>
          <a:endParaRPr lang="ru-RU"/>
        </a:p>
      </dgm:t>
    </dgm:pt>
    <dgm:pt modelId="{FE8891F0-DA1D-4790-8E0F-98AC0416C2A8}">
      <dgm:prSet/>
      <dgm:spPr/>
    </dgm:pt>
    <dgm:pt modelId="{14578BE1-9102-43C6-B7DE-598D60CD5376}" type="parTrans" cxnId="{8E51D201-369A-4011-87D6-D1E371E987D1}">
      <dgm:prSet/>
      <dgm:spPr/>
      <dgm:t>
        <a:bodyPr/>
        <a:lstStyle/>
        <a:p>
          <a:endParaRPr lang="ru-RU"/>
        </a:p>
      </dgm:t>
    </dgm:pt>
    <dgm:pt modelId="{5777E1FB-EC82-4760-9E23-62C0B8E06704}" type="sibTrans" cxnId="{8E51D201-369A-4011-87D6-D1E371E987D1}">
      <dgm:prSet/>
      <dgm:spPr/>
      <dgm:t>
        <a:bodyPr/>
        <a:lstStyle/>
        <a:p>
          <a:endParaRPr lang="ru-RU"/>
        </a:p>
      </dgm:t>
    </dgm:pt>
    <dgm:pt modelId="{65B43DDB-6482-455F-99DD-417C7C5D22EC}" type="pres">
      <dgm:prSet presAssocID="{D6107A25-2F71-4BAA-839A-8BFD26EB0997}" presName="composite" presStyleCnt="0">
        <dgm:presLayoutVars>
          <dgm:chMax val="1"/>
          <dgm:dir/>
          <dgm:resizeHandles val="exact"/>
        </dgm:presLayoutVars>
      </dgm:prSet>
      <dgm:spPr/>
    </dgm:pt>
    <dgm:pt modelId="{4A4BC4CA-B339-4EBF-BB08-40DFCB6C8AC5}" type="pres">
      <dgm:prSet presAssocID="{41AD4D49-0A96-4484-8566-4E02B8B17E24}" presName="roof" presStyleLbl="dkBgShp" presStyleIdx="0" presStyleCnt="2"/>
      <dgm:spPr/>
      <dgm:t>
        <a:bodyPr/>
        <a:lstStyle/>
        <a:p>
          <a:endParaRPr lang="ru-RU"/>
        </a:p>
      </dgm:t>
    </dgm:pt>
    <dgm:pt modelId="{DA009BFD-C648-41C3-8C35-B4774D70CF96}" type="pres">
      <dgm:prSet presAssocID="{41AD4D49-0A96-4484-8566-4E02B8B17E24}" presName="pillars" presStyleCnt="0"/>
      <dgm:spPr/>
    </dgm:pt>
    <dgm:pt modelId="{D252996A-198F-4031-918A-61AF1A5D1A95}" type="pres">
      <dgm:prSet presAssocID="{41AD4D49-0A96-4484-8566-4E02B8B17E2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D1657-85E8-4CCC-B44F-F6F4E8AEF11B}" type="pres">
      <dgm:prSet presAssocID="{8FCDBD94-EE5A-4DC4-BD3C-E7965E1D1F2B}" presName="pillarX" presStyleLbl="node1" presStyleIdx="1" presStyleCnt="3" custScaleX="116409" custLinFactNeighborX="-4600" custLinFactNeighborY="-568">
        <dgm:presLayoutVars>
          <dgm:bulletEnabled val="1"/>
        </dgm:presLayoutVars>
      </dgm:prSet>
      <dgm:spPr/>
    </dgm:pt>
    <dgm:pt modelId="{11F80F05-2235-4E73-B95D-05C86CA76841}" type="pres">
      <dgm:prSet presAssocID="{28F397F7-352A-43F9-9F66-1218DA422355}" presName="pillarX" presStyleLbl="node1" presStyleIdx="2" presStyleCnt="3">
        <dgm:presLayoutVars>
          <dgm:bulletEnabled val="1"/>
        </dgm:presLayoutVars>
      </dgm:prSet>
      <dgm:spPr/>
    </dgm:pt>
    <dgm:pt modelId="{09628903-4D9F-4AC0-809B-963A75450513}" type="pres">
      <dgm:prSet presAssocID="{41AD4D49-0A96-4484-8566-4E02B8B17E24}" presName="base" presStyleLbl="dkBgShp" presStyleIdx="1" presStyleCnt="2" custScaleY="88098" custLinFactY="-32807" custLinFactNeighborX="-379" custLinFactNeighborY="-100000"/>
      <dgm:spPr/>
    </dgm:pt>
  </dgm:ptLst>
  <dgm:cxnLst>
    <dgm:cxn modelId="{2B6D6767-6ACC-4BC4-A7C0-4B7FB4A3C31E}" srcId="{D6107A25-2F71-4BAA-839A-8BFD26EB0997}" destId="{5339EEED-38BA-4D71-9F73-92032C2DFEA5}" srcOrd="2" destOrd="0" parTransId="{3D293262-ABE1-42B9-BC3E-4A3360DE21AD}" sibTransId="{7E07E579-1553-45BB-A97C-5580FD0A997E}"/>
    <dgm:cxn modelId="{9BA3557B-219D-4870-A30F-01B6247C43CC}" type="presOf" srcId="{D6107A25-2F71-4BAA-839A-8BFD26EB0997}" destId="{65B43DDB-6482-455F-99DD-417C7C5D22EC}" srcOrd="0" destOrd="0" presId="urn:microsoft.com/office/officeart/2005/8/layout/hList3"/>
    <dgm:cxn modelId="{8E0E2A7F-2D40-48D2-A8DB-04E5C62A4D3C}" type="presOf" srcId="{41AD4D49-0A96-4484-8566-4E02B8B17E24}" destId="{4A4BC4CA-B339-4EBF-BB08-40DFCB6C8AC5}" srcOrd="0" destOrd="0" presId="urn:microsoft.com/office/officeart/2005/8/layout/hList3"/>
    <dgm:cxn modelId="{F06F0E35-51C9-4714-A8F2-0E0C1BB6573B}" srcId="{41AD4D49-0A96-4484-8566-4E02B8B17E24}" destId="{8FCDBD94-EE5A-4DC4-BD3C-E7965E1D1F2B}" srcOrd="1" destOrd="0" parTransId="{53EBA740-E870-4538-8063-257D5EC095F5}" sibTransId="{55ADBC3B-1CF0-4D66-ACF4-4AC30CA7FF10}"/>
    <dgm:cxn modelId="{C32BAC03-36E3-44B1-B84C-C55779B5B8AD}" srcId="{D6107A25-2F71-4BAA-839A-8BFD26EB0997}" destId="{41AD4D49-0A96-4484-8566-4E02B8B17E24}" srcOrd="0" destOrd="0" parTransId="{77C7E989-1753-4AF3-B6C8-5CE48299A3B4}" sibTransId="{966CCF17-6B2F-4A00-AF34-31D144693622}"/>
    <dgm:cxn modelId="{96C62A93-A9BE-4140-8AC0-5E9D9C7ADD81}" type="presOf" srcId="{1F9BF17B-B5A2-4FF8-A170-275B68C6BE44}" destId="{D252996A-198F-4031-918A-61AF1A5D1A95}" srcOrd="0" destOrd="0" presId="urn:microsoft.com/office/officeart/2005/8/layout/hList3"/>
    <dgm:cxn modelId="{08EEEA09-1231-454C-8A69-D1F32AD0D4AB}" type="presOf" srcId="{28F397F7-352A-43F9-9F66-1218DA422355}" destId="{11F80F05-2235-4E73-B95D-05C86CA76841}" srcOrd="0" destOrd="0" presId="urn:microsoft.com/office/officeart/2005/8/layout/hList3"/>
    <dgm:cxn modelId="{D9EE8F5B-70AF-4307-B3C1-CE658D775521}" srcId="{41AD4D49-0A96-4484-8566-4E02B8B17E24}" destId="{1F9BF17B-B5A2-4FF8-A170-275B68C6BE44}" srcOrd="0" destOrd="0" parTransId="{72B25C25-6F40-4E4F-AEBA-7D4DB060BF05}" sibTransId="{927D04E5-0F2C-4040-AFD5-80982487217D}"/>
    <dgm:cxn modelId="{615B4759-21E8-4928-B7BD-EEDE1A0CFD1E}" srcId="{41AD4D49-0A96-4484-8566-4E02B8B17E24}" destId="{28F397F7-352A-43F9-9F66-1218DA422355}" srcOrd="2" destOrd="0" parTransId="{C35924BC-D3BC-4B95-AFB4-7A529632410A}" sibTransId="{BEACF94C-14CE-451B-A5C5-C697E41B769A}"/>
    <dgm:cxn modelId="{60AD71AD-828B-459E-8542-5735E4310358}" type="presOf" srcId="{8FCDBD94-EE5A-4DC4-BD3C-E7965E1D1F2B}" destId="{C37D1657-85E8-4CCC-B44F-F6F4E8AEF11B}" srcOrd="0" destOrd="0" presId="urn:microsoft.com/office/officeart/2005/8/layout/hList3"/>
    <dgm:cxn modelId="{A0B905E4-8268-445C-B056-7DE5893477F0}" srcId="{D6107A25-2F71-4BAA-839A-8BFD26EB0997}" destId="{50321D73-7634-4EDC-A1BD-4B8733890B8E}" srcOrd="1" destOrd="0" parTransId="{C4A7A33E-34A9-4567-BA85-16E9F5E16DC2}" sibTransId="{FB5BD258-7C95-495D-9229-74DA35264CCA}"/>
    <dgm:cxn modelId="{8E51D201-369A-4011-87D6-D1E371E987D1}" srcId="{D6107A25-2F71-4BAA-839A-8BFD26EB0997}" destId="{FE8891F0-DA1D-4790-8E0F-98AC0416C2A8}" srcOrd="4" destOrd="0" parTransId="{14578BE1-9102-43C6-B7DE-598D60CD5376}" sibTransId="{5777E1FB-EC82-4760-9E23-62C0B8E06704}"/>
    <dgm:cxn modelId="{F0961B44-B7E3-4B5C-81DA-2DCBC9536FC1}" srcId="{D6107A25-2F71-4BAA-839A-8BFD26EB0997}" destId="{1554FD16-DE3C-4F41-9EC7-851F0A6A9F29}" srcOrd="3" destOrd="0" parTransId="{8DF318CE-C8EF-4E55-8BA4-3915C2B8423E}" sibTransId="{9F2F6BA6-03B4-45E7-B46A-568DBE4A42B3}"/>
    <dgm:cxn modelId="{96B4BF28-41E0-4B35-92CD-05B169A876D9}" type="presParOf" srcId="{65B43DDB-6482-455F-99DD-417C7C5D22EC}" destId="{4A4BC4CA-B339-4EBF-BB08-40DFCB6C8AC5}" srcOrd="0" destOrd="0" presId="urn:microsoft.com/office/officeart/2005/8/layout/hList3"/>
    <dgm:cxn modelId="{C53A29D4-DF36-4548-8FBF-A33F903C0CC2}" type="presParOf" srcId="{65B43DDB-6482-455F-99DD-417C7C5D22EC}" destId="{DA009BFD-C648-41C3-8C35-B4774D70CF96}" srcOrd="1" destOrd="0" presId="urn:microsoft.com/office/officeart/2005/8/layout/hList3"/>
    <dgm:cxn modelId="{7D192A4C-45CD-4A9A-A9D4-0BA7C6D95F98}" type="presParOf" srcId="{DA009BFD-C648-41C3-8C35-B4774D70CF96}" destId="{D252996A-198F-4031-918A-61AF1A5D1A95}" srcOrd="0" destOrd="0" presId="urn:microsoft.com/office/officeart/2005/8/layout/hList3"/>
    <dgm:cxn modelId="{EC15B362-84B8-40E8-8F31-91A5E94F0F95}" type="presParOf" srcId="{DA009BFD-C648-41C3-8C35-B4774D70CF96}" destId="{C37D1657-85E8-4CCC-B44F-F6F4E8AEF11B}" srcOrd="1" destOrd="0" presId="urn:microsoft.com/office/officeart/2005/8/layout/hList3"/>
    <dgm:cxn modelId="{F8E1AF6D-13C0-474A-BFB2-D3E6CA671572}" type="presParOf" srcId="{DA009BFD-C648-41C3-8C35-B4774D70CF96}" destId="{11F80F05-2235-4E73-B95D-05C86CA76841}" srcOrd="2" destOrd="0" presId="urn:microsoft.com/office/officeart/2005/8/layout/hList3"/>
    <dgm:cxn modelId="{676D3378-B265-494E-B5DF-83BE4328297F}" type="presParOf" srcId="{65B43DDB-6482-455F-99DD-417C7C5D22EC}" destId="{09628903-4D9F-4AC0-809B-963A7545051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A73257-F472-4ADD-B896-62D74EEF008D}">
      <dsp:nvSpPr>
        <dsp:cNvPr id="0" name=""/>
        <dsp:cNvSpPr/>
      </dsp:nvSpPr>
      <dsp:spPr>
        <a:xfrm>
          <a:off x="0" y="1228314"/>
          <a:ext cx="7467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384EE-C4F8-4C00-A6B5-50A69FB3E66A}">
      <dsp:nvSpPr>
        <dsp:cNvPr id="0" name=""/>
        <dsp:cNvSpPr/>
      </dsp:nvSpPr>
      <dsp:spPr>
        <a:xfrm>
          <a:off x="400024" y="785806"/>
          <a:ext cx="52273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Счетная палата РФ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00024" y="785806"/>
        <a:ext cx="5227320" cy="797040"/>
      </dsp:txXfrm>
    </dsp:sp>
    <dsp:sp modelId="{6590E5EA-634E-4889-8B9B-DF784E517873}">
      <dsp:nvSpPr>
        <dsp:cNvPr id="0" name=""/>
        <dsp:cNvSpPr/>
      </dsp:nvSpPr>
      <dsp:spPr>
        <a:xfrm>
          <a:off x="0" y="2453034"/>
          <a:ext cx="7467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CB3B4-3F7C-405C-8DF2-5AB357705E0A}">
      <dsp:nvSpPr>
        <dsp:cNvPr id="0" name=""/>
        <dsp:cNvSpPr/>
      </dsp:nvSpPr>
      <dsp:spPr>
        <a:xfrm>
          <a:off x="373380" y="2054514"/>
          <a:ext cx="52273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Контрольно-счетные органы субъектов РФ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73380" y="2054514"/>
        <a:ext cx="5227320" cy="797040"/>
      </dsp:txXfrm>
    </dsp:sp>
    <dsp:sp modelId="{3FF6CC29-1337-4475-8CB0-A11D2F8EF235}">
      <dsp:nvSpPr>
        <dsp:cNvPr id="0" name=""/>
        <dsp:cNvSpPr/>
      </dsp:nvSpPr>
      <dsp:spPr>
        <a:xfrm>
          <a:off x="0" y="3677755"/>
          <a:ext cx="7467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19CA4-EF89-4D67-B3A3-A0C4A2B62A2C}">
      <dsp:nvSpPr>
        <dsp:cNvPr id="0" name=""/>
        <dsp:cNvSpPr/>
      </dsp:nvSpPr>
      <dsp:spPr>
        <a:xfrm>
          <a:off x="373380" y="3279234"/>
          <a:ext cx="52273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Контрольно-счетные органы муниципальных образований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73380" y="3279234"/>
        <a:ext cx="5227320" cy="797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52939A-3733-4D44-97DB-CE1F65D770C4}">
      <dsp:nvSpPr>
        <dsp:cNvPr id="0" name=""/>
        <dsp:cNvSpPr/>
      </dsp:nvSpPr>
      <dsp:spPr>
        <a:xfrm>
          <a:off x="0" y="35072"/>
          <a:ext cx="7467600" cy="1673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Контрольное мероприятие</a:t>
          </a:r>
          <a:endParaRPr lang="ru-RU" sz="4400" kern="1200" dirty="0"/>
        </a:p>
      </dsp:txBody>
      <dsp:txXfrm>
        <a:off x="0" y="35072"/>
        <a:ext cx="7467600" cy="1673100"/>
      </dsp:txXfrm>
    </dsp:sp>
    <dsp:sp modelId="{7DDE672B-23BF-4EB6-8CB8-6FEFD640537F}">
      <dsp:nvSpPr>
        <dsp:cNvPr id="0" name=""/>
        <dsp:cNvSpPr/>
      </dsp:nvSpPr>
      <dsp:spPr>
        <a:xfrm>
          <a:off x="0" y="1708172"/>
          <a:ext cx="746760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400" kern="1200" dirty="0" smtClean="0"/>
            <a:t>Акт, отчет</a:t>
          </a:r>
          <a:endParaRPr lang="ru-RU" sz="3400" kern="1200" dirty="0"/>
        </a:p>
      </dsp:txBody>
      <dsp:txXfrm>
        <a:off x="0" y="1708172"/>
        <a:ext cx="7467600" cy="728640"/>
      </dsp:txXfrm>
    </dsp:sp>
    <dsp:sp modelId="{4736FB4C-FBAB-4912-851A-D4919A32538E}">
      <dsp:nvSpPr>
        <dsp:cNvPr id="0" name=""/>
        <dsp:cNvSpPr/>
      </dsp:nvSpPr>
      <dsp:spPr>
        <a:xfrm>
          <a:off x="0" y="2436812"/>
          <a:ext cx="7467600" cy="1673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Экспертно-аналитическое мероприятие </a:t>
          </a:r>
          <a:endParaRPr lang="ru-RU" sz="4400" kern="1200" dirty="0"/>
        </a:p>
      </dsp:txBody>
      <dsp:txXfrm>
        <a:off x="0" y="2436812"/>
        <a:ext cx="7467600" cy="1673100"/>
      </dsp:txXfrm>
    </dsp:sp>
    <dsp:sp modelId="{C70F2217-3A7B-4176-AD63-F66272D21FF9}">
      <dsp:nvSpPr>
        <dsp:cNvPr id="0" name=""/>
        <dsp:cNvSpPr/>
      </dsp:nvSpPr>
      <dsp:spPr>
        <a:xfrm>
          <a:off x="0" y="4109912"/>
          <a:ext cx="746760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400" kern="1200" dirty="0" smtClean="0"/>
            <a:t>Отчет или заключение</a:t>
          </a:r>
          <a:endParaRPr lang="ru-RU" sz="3400" kern="1200" dirty="0"/>
        </a:p>
      </dsp:txBody>
      <dsp:txXfrm>
        <a:off x="0" y="4109912"/>
        <a:ext cx="7467600" cy="7286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4BC4CA-B339-4EBF-BB08-40DFCB6C8AC5}">
      <dsp:nvSpPr>
        <dsp:cNvPr id="0" name=""/>
        <dsp:cNvSpPr/>
      </dsp:nvSpPr>
      <dsp:spPr>
        <a:xfrm>
          <a:off x="0" y="9969"/>
          <a:ext cx="7543824" cy="143590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ст. 98 44-ФЗ органы аудита в сфере закупок осуществляют экспертно-аналитическую, информационную и иную деятельность посредством</a:t>
          </a:r>
          <a:endParaRPr lang="ru-RU" sz="2300" kern="1200" dirty="0"/>
        </a:p>
      </dsp:txBody>
      <dsp:txXfrm>
        <a:off x="0" y="9969"/>
        <a:ext cx="7543824" cy="1435903"/>
      </dsp:txXfrm>
    </dsp:sp>
    <dsp:sp modelId="{D252996A-198F-4031-918A-61AF1A5D1A95}">
      <dsp:nvSpPr>
        <dsp:cNvPr id="0" name=""/>
        <dsp:cNvSpPr/>
      </dsp:nvSpPr>
      <dsp:spPr>
        <a:xfrm>
          <a:off x="1535" y="1445873"/>
          <a:ext cx="2383229" cy="3015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проверки, анализа и оценки информации о законности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535" y="1445873"/>
        <a:ext cx="2383229" cy="3015397"/>
      </dsp:txXfrm>
    </dsp:sp>
    <dsp:sp modelId="{C37D1657-85E8-4CCC-B44F-F6F4E8AEF11B}">
      <dsp:nvSpPr>
        <dsp:cNvPr id="0" name=""/>
        <dsp:cNvSpPr/>
      </dsp:nvSpPr>
      <dsp:spPr>
        <a:xfrm>
          <a:off x="2275136" y="1428745"/>
          <a:ext cx="2774293" cy="3015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целесообразности, об обоснованности, о своевременности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275136" y="1428745"/>
        <a:ext cx="2774293" cy="3015397"/>
      </dsp:txXfrm>
    </dsp:sp>
    <dsp:sp modelId="{11F80F05-2235-4E73-B95D-05C86CA76841}">
      <dsp:nvSpPr>
        <dsp:cNvPr id="0" name=""/>
        <dsp:cNvSpPr/>
      </dsp:nvSpPr>
      <dsp:spPr>
        <a:xfrm>
          <a:off x="5159058" y="1445873"/>
          <a:ext cx="2383229" cy="3015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об эффективности и о результативности расходов на закупки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5159058" y="1445873"/>
        <a:ext cx="2383229" cy="3015397"/>
      </dsp:txXfrm>
    </dsp:sp>
    <dsp:sp modelId="{09628903-4D9F-4AC0-809B-963A75450513}">
      <dsp:nvSpPr>
        <dsp:cNvPr id="0" name=""/>
        <dsp:cNvSpPr/>
      </dsp:nvSpPr>
      <dsp:spPr>
        <a:xfrm>
          <a:off x="0" y="4036247"/>
          <a:ext cx="7543824" cy="29516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F82A34-14FF-4547-A30F-AA6783F0171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E204F1-4F97-47DA-9AFD-C0809D3F67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00042"/>
            <a:ext cx="6172200" cy="321471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Аудит в сфере закупок: основные проблемы и практика реализации законодательства о контрактной системе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429132"/>
            <a:ext cx="6172200" cy="19457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Аудитор счетной палаты </a:t>
            </a:r>
            <a:br>
              <a:rPr lang="ru-RU" sz="3200" dirty="0" smtClean="0"/>
            </a:br>
            <a:r>
              <a:rPr lang="ru-RU" sz="3200" dirty="0" smtClean="0"/>
              <a:t>Тульской области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Гремякова Ольга Петровна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Показатели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Правовое </a:t>
            </a:r>
            <a:r>
              <a:rPr lang="ru-RU" dirty="0" smtClean="0"/>
              <a:t>обеспечение деятельности заказчика в сфере закупок -характеризующий принятие заказчиком необходимых правовых актов, регламентирующих его деятельность в сфере </a:t>
            </a:r>
            <a:r>
              <a:rPr lang="ru-RU" dirty="0" smtClean="0"/>
              <a:t>закупок</a:t>
            </a:r>
          </a:p>
          <a:p>
            <a:r>
              <a:rPr lang="ru-RU" dirty="0" smtClean="0"/>
              <a:t>1.1. Принятие </a:t>
            </a:r>
            <a:r>
              <a:rPr lang="ru-RU" dirty="0" smtClean="0"/>
              <a:t>заказчиком необходимых правовых актов, регламентирующих его деятельность в </a:t>
            </a:r>
            <a:r>
              <a:rPr lang="ru-RU" dirty="0" smtClean="0"/>
              <a:t>сфере закупок;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соответствии с Законом о контрактной системе заказчик должен разработать и утвердить следующие </a:t>
            </a:r>
            <a:r>
              <a:rPr lang="ru-RU" dirty="0" smtClean="0"/>
              <a:t>правовые </a:t>
            </a:r>
            <a:r>
              <a:rPr lang="ru-RU" dirty="0" smtClean="0"/>
              <a:t>документы: </a:t>
            </a:r>
            <a:r>
              <a:rPr lang="ru-RU" b="1" i="1" u="sng" dirty="0" smtClean="0"/>
              <a:t>1)решение о создании контрактной службы и  положение (регламент) о контрактной службе либо приказ о назначении контрактного управляющего</a:t>
            </a:r>
            <a:r>
              <a:rPr lang="ru-RU" b="1" i="1" u="sng" dirty="0" smtClean="0"/>
              <a:t>;</a:t>
            </a:r>
          </a:p>
          <a:p>
            <a:r>
              <a:rPr lang="ru-RU" b="1" i="1" u="sng" dirty="0" smtClean="0"/>
              <a:t>  </a:t>
            </a:r>
            <a:r>
              <a:rPr lang="ru-RU" b="1" i="1" u="sng" dirty="0" smtClean="0"/>
              <a:t>2) решение о создании комиссии по осуществлению закупок, утверждению ее состава и порядок ее работы</a:t>
            </a:r>
            <a:r>
              <a:rPr lang="ru-RU" b="1" i="1" u="sng" dirty="0" smtClean="0"/>
              <a:t>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порядок организации и проведения внутренней экспертизы;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решение о создании приемочной комиссии для приемки поставленного товара, выполненной работы или оказанной услуги, результатов отдельного этапа исполнения контракта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5) порядок осуществления  контроля в сфере закупок, осуществляемый заказчиком.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Показатели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2. Профессионализм </a:t>
            </a:r>
            <a:r>
              <a:rPr lang="ru-RU" dirty="0" smtClean="0"/>
              <a:t>заказчика -   охватывающий долю сотрудников контрактной службы заказчика (контрактного управляющего), закупочных комиссий заказчика, прошедших повышение квалификации или </a:t>
            </a:r>
            <a:r>
              <a:rPr lang="ru-RU" dirty="0" smtClean="0"/>
              <a:t>переподготовку в сфере </a:t>
            </a:r>
            <a:r>
              <a:rPr lang="ru-RU" dirty="0" smtClean="0"/>
              <a:t>закупок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2.1. Доля </a:t>
            </a:r>
            <a:r>
              <a:rPr lang="ru-RU" dirty="0" smtClean="0"/>
              <a:t>специалистов контрактных служб и контрактных управляющих, прошедших повышение квалификации или профессиональную переподготовку в сфере закупок, от общего числа специалистов контрактных служб и контрактных </a:t>
            </a:r>
            <a:r>
              <a:rPr lang="ru-RU" dirty="0" smtClean="0"/>
              <a:t>управляющих;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2.2. Доля </a:t>
            </a:r>
            <a:r>
              <a:rPr lang="ru-RU" dirty="0" smtClean="0"/>
              <a:t>членов закупочной (</a:t>
            </a:r>
            <a:r>
              <a:rPr lang="ru-RU" dirty="0" err="1" smtClean="0"/>
              <a:t>ых</a:t>
            </a:r>
            <a:r>
              <a:rPr lang="ru-RU" dirty="0" smtClean="0"/>
              <a:t>)  комиссии (</a:t>
            </a:r>
            <a:r>
              <a:rPr lang="ru-RU" dirty="0" err="1" smtClean="0"/>
              <a:t>ий</a:t>
            </a:r>
            <a:r>
              <a:rPr lang="ru-RU" dirty="0" smtClean="0"/>
              <a:t>) заказчика по осуществлению закупок,  прошедших повышение квалификации или профессиональную переподготовку в сфере закупок, от общего числа членов закупочной(-</a:t>
            </a:r>
            <a:r>
              <a:rPr lang="ru-RU" dirty="0" err="1" smtClean="0"/>
              <a:t>ых</a:t>
            </a:r>
            <a:r>
              <a:rPr lang="ru-RU" dirty="0" smtClean="0"/>
              <a:t>) комиссии(-</a:t>
            </a:r>
            <a:r>
              <a:rPr lang="ru-RU" dirty="0" err="1" smtClean="0"/>
              <a:t>ий</a:t>
            </a:r>
            <a:r>
              <a:rPr lang="ru-RU" dirty="0" smtClean="0"/>
              <a:t>) </a:t>
            </a: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Показатели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3.  Открытость </a:t>
            </a:r>
            <a:r>
              <a:rPr lang="ru-RU" dirty="0" smtClean="0"/>
              <a:t>заказчика в сфере закупок – отражающий долю конкурентных способов осуществления закупок от общего совокупного годового объема закупок заказчика, долю закупок, прошедших обязательное общественное обсуждение, публикации правовых актов заказчика в открытой сети «Интернет», опубликования информации о закупках малого объема через сервис региональной информационной системы «Запрос цен для закупок малого объема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3.1.Доля </a:t>
            </a:r>
            <a:r>
              <a:rPr lang="ru-RU" dirty="0" smtClean="0"/>
              <a:t>средств, размещенных конкурентными способами определения поставщиков, от общего годового объема </a:t>
            </a:r>
            <a:r>
              <a:rPr lang="ru-RU" dirty="0" smtClean="0"/>
              <a:t>закупок;</a:t>
            </a:r>
          </a:p>
          <a:p>
            <a:r>
              <a:rPr lang="ru-RU" dirty="0" smtClean="0"/>
              <a:t>3.2.Доля </a:t>
            </a:r>
            <a:r>
              <a:rPr lang="ru-RU" dirty="0" smtClean="0"/>
              <a:t>закупок малого объема (п. 4,5 ч. 1 ст. 93 Закона о контрактной системе), по результатам которых заключены договора и использованием сервиса РИС ТО "</a:t>
            </a:r>
            <a:r>
              <a:rPr lang="ru-RU" dirty="0" err="1" smtClean="0"/>
              <a:t>Запрс</a:t>
            </a:r>
            <a:r>
              <a:rPr lang="ru-RU" dirty="0" smtClean="0"/>
              <a:t> цен для закупок малого объема" от общего годового объема закупок малого </a:t>
            </a:r>
            <a:r>
              <a:rPr lang="ru-RU" dirty="0" smtClean="0"/>
              <a:t>объема.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Показатели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4.Эффективность </a:t>
            </a:r>
            <a:r>
              <a:rPr lang="ru-RU" b="1" dirty="0" smtClean="0"/>
              <a:t>планирования закупок </a:t>
            </a:r>
            <a:r>
              <a:rPr lang="ru-RU" b="1" dirty="0" smtClean="0"/>
              <a:t>заказчика:</a:t>
            </a:r>
          </a:p>
          <a:p>
            <a:pPr lvl="0"/>
            <a:r>
              <a:rPr lang="ru-RU" dirty="0" smtClean="0"/>
              <a:t>4.1.Доля  </a:t>
            </a:r>
            <a:r>
              <a:rPr lang="ru-RU" dirty="0" smtClean="0"/>
              <a:t>закупок, </a:t>
            </a:r>
            <a:r>
              <a:rPr lang="ru-RU" dirty="0" smtClean="0"/>
              <a:t>включенных </a:t>
            </a:r>
            <a:r>
              <a:rPr lang="ru-RU" dirty="0" smtClean="0"/>
              <a:t>в план-график закупок  от СГОЗ на очередной финансовый </a:t>
            </a:r>
            <a:r>
              <a:rPr lang="ru-RU" dirty="0" smtClean="0"/>
              <a:t>год;</a:t>
            </a:r>
          </a:p>
          <a:p>
            <a:pPr lvl="0"/>
            <a:r>
              <a:rPr lang="ru-RU" dirty="0" smtClean="0"/>
              <a:t>4.2.Исполнение </a:t>
            </a:r>
            <a:r>
              <a:rPr lang="ru-RU" dirty="0" smtClean="0"/>
              <a:t>(включая изменение) </a:t>
            </a:r>
            <a:r>
              <a:rPr lang="ru-RU" dirty="0" smtClean="0"/>
              <a:t>плана-графика.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5.Обоснованность закупок:</a:t>
            </a:r>
          </a:p>
          <a:p>
            <a:pPr lvl="0"/>
            <a:r>
              <a:rPr lang="ru-RU" dirty="0" smtClean="0"/>
              <a:t>5.1.Нормирование </a:t>
            </a:r>
            <a:r>
              <a:rPr lang="ru-RU" dirty="0" smtClean="0"/>
              <a:t>закупок (применяется с 01.01.2017 года</a:t>
            </a:r>
            <a:r>
              <a:rPr lang="ru-RU" dirty="0" smtClean="0"/>
              <a:t>).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Показатели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6.Эффективность </a:t>
            </a:r>
            <a:r>
              <a:rPr lang="ru-RU" b="1" dirty="0" smtClean="0"/>
              <a:t>исполнения </a:t>
            </a:r>
            <a:r>
              <a:rPr lang="ru-RU" b="1" dirty="0" smtClean="0"/>
              <a:t>контрактов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6.1.Доля </a:t>
            </a:r>
            <a:r>
              <a:rPr lang="ru-RU" dirty="0" smtClean="0"/>
              <a:t>исполненных контрактов без </a:t>
            </a:r>
            <a:r>
              <a:rPr lang="ru-RU" dirty="0" smtClean="0"/>
              <a:t>нарушений;</a:t>
            </a:r>
          </a:p>
          <a:p>
            <a:pPr lvl="0"/>
            <a:r>
              <a:rPr lang="ru-RU" dirty="0" smtClean="0"/>
              <a:t> 6.2.Эффективность </a:t>
            </a:r>
            <a:r>
              <a:rPr lang="ru-RU" dirty="0" smtClean="0"/>
              <a:t>предоставления преференций СМП и </a:t>
            </a:r>
            <a:r>
              <a:rPr lang="ru-RU" dirty="0" smtClean="0"/>
              <a:t>СОНКО;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Показатели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r>
              <a:rPr lang="ru-RU" b="1" dirty="0" smtClean="0"/>
              <a:t>7. Ведение </a:t>
            </a:r>
            <a:r>
              <a:rPr lang="ru-RU" b="1" dirty="0" err="1" smtClean="0"/>
              <a:t>претензионно-исковой</a:t>
            </a:r>
            <a:r>
              <a:rPr lang="ru-RU" b="1" dirty="0" smtClean="0"/>
              <a:t> </a:t>
            </a:r>
            <a:r>
              <a:rPr lang="ru-RU" b="1" dirty="0" smtClean="0"/>
              <a:t>работы:</a:t>
            </a:r>
          </a:p>
          <a:p>
            <a:r>
              <a:rPr lang="ru-RU" b="1" dirty="0" smtClean="0"/>
              <a:t>7.1.</a:t>
            </a:r>
            <a:r>
              <a:rPr lang="ru-RU" dirty="0" smtClean="0"/>
              <a:t> Доля контрактов в суммовом выражении, по которым допущены нарушения сроков их исполнения и условий исполнения и по ним не выставлены претензии </a:t>
            </a:r>
            <a:r>
              <a:rPr lang="ru-RU" dirty="0" smtClean="0"/>
              <a:t>исполнителю;</a:t>
            </a:r>
          </a:p>
          <a:p>
            <a:r>
              <a:rPr lang="ru-RU" dirty="0" smtClean="0"/>
              <a:t>7.2.</a:t>
            </a:r>
            <a:r>
              <a:rPr lang="ru-RU" dirty="0" smtClean="0"/>
              <a:t> Доля взысканной  </a:t>
            </a:r>
            <a:r>
              <a:rPr lang="ru-RU" dirty="0" smtClean="0"/>
              <a:t>неустойки;</a:t>
            </a:r>
          </a:p>
          <a:p>
            <a:r>
              <a:rPr lang="ru-RU" dirty="0" smtClean="0"/>
              <a:t>7.3. </a:t>
            </a:r>
            <a:r>
              <a:rPr lang="ru-RU" dirty="0" smtClean="0"/>
              <a:t>Защита интересов со стороны заказчика при исполнении </a:t>
            </a:r>
            <a:r>
              <a:rPr lang="ru-RU" dirty="0" smtClean="0"/>
              <a:t>контракта;</a:t>
            </a:r>
          </a:p>
          <a:p>
            <a:r>
              <a:rPr lang="ru-RU" dirty="0" smtClean="0"/>
              <a:t>7.4.Применение </a:t>
            </a:r>
            <a:r>
              <a:rPr lang="ru-RU" dirty="0" smtClean="0"/>
              <a:t>мер обеспечения обязательств по </a:t>
            </a:r>
            <a:r>
              <a:rPr lang="ru-RU" dirty="0" smtClean="0"/>
              <a:t>контрактам.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Показатели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r>
              <a:rPr lang="ru-RU" b="1" dirty="0" smtClean="0"/>
              <a:t>8</a:t>
            </a:r>
            <a:r>
              <a:rPr lang="ru-RU" b="1" dirty="0" smtClean="0"/>
              <a:t>. </a:t>
            </a:r>
            <a:r>
              <a:rPr lang="ru-RU" b="1" dirty="0" smtClean="0"/>
              <a:t>Эффективность использования бюджетных средств по аудиту закупок</a:t>
            </a:r>
            <a:r>
              <a:rPr lang="ru-RU" dirty="0" smtClean="0"/>
              <a:t> </a:t>
            </a:r>
            <a:r>
              <a:rPr lang="ru-RU" dirty="0" smtClean="0"/>
              <a:t>:</a:t>
            </a:r>
          </a:p>
          <a:p>
            <a:r>
              <a:rPr lang="ru-RU" dirty="0" smtClean="0"/>
              <a:t>8.1.</a:t>
            </a:r>
            <a:r>
              <a:rPr lang="ru-RU" dirty="0" smtClean="0"/>
              <a:t> Доля выявленных неэффективно использованных средств на закупки, от общего объема средств по </a:t>
            </a:r>
            <a:r>
              <a:rPr lang="ru-RU" dirty="0" smtClean="0"/>
              <a:t>проверке.</a:t>
            </a:r>
          </a:p>
          <a:p>
            <a:endParaRPr lang="ru-RU" dirty="0" smtClean="0"/>
          </a:p>
          <a:p>
            <a:r>
              <a:rPr lang="ru-RU" dirty="0" smtClean="0"/>
              <a:t>объем закупок, признанных неэффективными или частично эффективными в соответствии с ст. 34 Бюджетного кодекса Российской Федерации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Показатели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9. </a:t>
            </a:r>
            <a:r>
              <a:rPr lang="ru-RU" b="1" dirty="0" smtClean="0"/>
              <a:t>Результативность расходов на </a:t>
            </a:r>
            <a:r>
              <a:rPr lang="ru-RU" b="1" dirty="0" smtClean="0"/>
              <a:t>закупки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9.1.</a:t>
            </a:r>
            <a:r>
              <a:rPr lang="ru-RU" dirty="0" smtClean="0"/>
              <a:t> Степень достижения показателей результативности закупок, установленных ГП (МП), другими </a:t>
            </a:r>
            <a:r>
              <a:rPr lang="ru-RU" dirty="0" smtClean="0"/>
              <a:t>НПА.</a:t>
            </a:r>
          </a:p>
          <a:p>
            <a:r>
              <a:rPr lang="ru-RU" dirty="0" smtClean="0"/>
              <a:t>объем закупок, по результатам которых достигнуты значения установленных показателей государственных (муниципальных) программ </a:t>
            </a:r>
            <a:endParaRPr lang="ru-RU" dirty="0" smtClean="0"/>
          </a:p>
          <a:p>
            <a:r>
              <a:rPr lang="ru-RU" dirty="0" smtClean="0"/>
              <a:t>10.</a:t>
            </a:r>
            <a:r>
              <a:rPr lang="ru-RU" b="1" dirty="0" smtClean="0"/>
              <a:t> Законность расходов на </a:t>
            </a:r>
            <a:r>
              <a:rPr lang="ru-RU" b="1" dirty="0" smtClean="0"/>
              <a:t>закупки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10.1.Доля </a:t>
            </a:r>
            <a:r>
              <a:rPr lang="ru-RU" dirty="0" smtClean="0"/>
              <a:t>выявленных закупок, осуществленных с нарушением законодательства о контрактной системе, от общего объема закупок, </a:t>
            </a:r>
            <a:r>
              <a:rPr lang="ru-RU" dirty="0" smtClean="0"/>
              <a:t>подлежащих проверке. </a:t>
            </a:r>
          </a:p>
          <a:p>
            <a:r>
              <a:rPr lang="ru-RU" dirty="0" smtClean="0"/>
              <a:t>объем </a:t>
            </a:r>
            <a:r>
              <a:rPr lang="ru-RU" dirty="0" err="1" smtClean="0"/>
              <a:t>закупок,осуществленных</a:t>
            </a:r>
            <a:r>
              <a:rPr lang="ru-RU" dirty="0" smtClean="0"/>
              <a:t> с нарушением законодательства о контрактной системе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829576" cy="5902472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800" dirty="0" smtClean="0"/>
              <a:t>Спасибо за внимание!!!!!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Органы аудита в сфере закупок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85875"/>
          <a:ext cx="7467600" cy="518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/>
              <a:t>Формы проведения аудита закупок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/>
              <a:t>Аудит в сфере закупок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928671"/>
          <a:ext cx="754382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5584212"/>
            <a:ext cx="7715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планируемым к заключению, заключенным и исполненным контрактам.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Аудит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r>
              <a:rPr lang="ru-RU" dirty="0" smtClean="0"/>
              <a:t>ч. 2 ст. 98 – органы аудита осуществляют </a:t>
            </a:r>
            <a:r>
              <a:rPr lang="ru-RU" b="1" i="1" u="sng" dirty="0" smtClean="0"/>
              <a:t>анализ и оценку результатов закупок</a:t>
            </a:r>
            <a:r>
              <a:rPr lang="ru-RU" dirty="0" smtClean="0"/>
              <a:t>, достижения целей осуществления закупок, определенных ст. 13 44-ФЗ:</a:t>
            </a:r>
          </a:p>
          <a:p>
            <a:r>
              <a:rPr lang="ru-RU" dirty="0" smtClean="0"/>
              <a:t>1) </a:t>
            </a:r>
            <a:r>
              <a:rPr lang="ru-RU" b="1" i="1" u="sng" dirty="0" smtClean="0"/>
              <a:t>достижения целей и реализации мероприятий, предусмотренных ГП (МП);</a:t>
            </a:r>
          </a:p>
          <a:p>
            <a:r>
              <a:rPr lang="ru-RU" dirty="0" smtClean="0"/>
              <a:t>2) </a:t>
            </a:r>
            <a:r>
              <a:rPr lang="ru-RU" b="1" i="1" u="sng" dirty="0" smtClean="0"/>
              <a:t>выполнения функций и полномочий государственных (муниципальных) органов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ч.4,5 ст. 18 – в ходе аудита закупок проводится </a:t>
            </a:r>
            <a:r>
              <a:rPr lang="ru-RU" b="1" i="1" u="sng" dirty="0" smtClean="0"/>
              <a:t>оценка обоснованности осуществления закупок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Методологическое обеспечение аудита в сфере закупок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Коллегией счетной палаты Российской Федерации утверждены Методические рекомендации по проведению аудита закупок </a:t>
            </a:r>
          </a:p>
          <a:p>
            <a:r>
              <a:rPr lang="ru-RU" sz="3200" dirty="0" smtClean="0"/>
              <a:t>(протокол от 21 марта 2014)</a:t>
            </a:r>
          </a:p>
          <a:p>
            <a:r>
              <a:rPr lang="ru-RU" sz="3200" dirty="0" smtClean="0"/>
              <a:t>-проект стандарта аудита в сфере закупок (счетная палата Тульской области)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Оценка эффективности ГП (МП)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Методические указания по разработке и реализации государственных программ (приложение №2 к приказу МЭР от 20.11.2013 № 690)</a:t>
            </a:r>
          </a:p>
          <a:p>
            <a:r>
              <a:rPr lang="ru-RU" dirty="0" smtClean="0"/>
              <a:t>- оценок степени достижения целей и решения задач государственной программы, подпрограмм и федеральных целевых программ, входящих в госпрограмму;</a:t>
            </a:r>
          </a:p>
          <a:p>
            <a:r>
              <a:rPr lang="ru-RU" dirty="0" smtClean="0"/>
              <a:t>- оценки степени реализации основных мероприятий, ведомственных целевых программ и мероприятий федеральных целевых программ и достижения ожидаемых непосредственных результатов их реализации;</a:t>
            </a:r>
          </a:p>
          <a:p>
            <a:r>
              <a:rPr lang="ru-RU" dirty="0" smtClean="0"/>
              <a:t>- оценки степени соответствия запланированному уровню затрат;</a:t>
            </a:r>
          </a:p>
          <a:p>
            <a:r>
              <a:rPr lang="ru-RU" dirty="0" smtClean="0"/>
              <a:t>- оценки эффективности использования средств федерального бюджета.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Оценка эффективности ГП Тульской области</a:t>
            </a:r>
            <a:endParaRPr lang="ru-RU" sz="2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Методические указания </a:t>
            </a:r>
            <a:r>
              <a:rPr lang="ru-RU" dirty="0" smtClean="0"/>
              <a:t>по разработке, реализации и оценке эффективности государственных программ Тульской </a:t>
            </a:r>
            <a:r>
              <a:rPr lang="ru-RU" dirty="0" smtClean="0"/>
              <a:t>области, утвержденные </a:t>
            </a:r>
            <a:r>
              <a:rPr lang="ru-RU" dirty="0" smtClean="0"/>
              <a:t>приказом министерства экономического развития Тульской области от </a:t>
            </a:r>
            <a:r>
              <a:rPr lang="ru-RU" dirty="0" smtClean="0"/>
              <a:t>03.06.2014 </a:t>
            </a:r>
            <a:r>
              <a:rPr lang="ru-RU" dirty="0" smtClean="0"/>
              <a:t>№ 39.  </a:t>
            </a:r>
            <a:r>
              <a:rPr lang="ru-RU" dirty="0" smtClean="0"/>
              <a:t>              </a:t>
            </a:r>
          </a:p>
          <a:p>
            <a:r>
              <a:rPr lang="ru-RU" dirty="0" smtClean="0"/>
              <a:t>Общая оценка результативности и эффективности реализации государственных программ производится по следующим группам критериев:</a:t>
            </a:r>
          </a:p>
          <a:p>
            <a:r>
              <a:rPr lang="ru-RU" dirty="0" smtClean="0"/>
              <a:t>критерии оценки результативности реализации государственных программ;</a:t>
            </a:r>
          </a:p>
          <a:p>
            <a:r>
              <a:rPr lang="ru-RU" dirty="0" smtClean="0"/>
              <a:t>критерии оценки социальной и экономической эффективности реализации государственных программ;</a:t>
            </a:r>
          </a:p>
          <a:p>
            <a:r>
              <a:rPr lang="ru-RU" dirty="0" smtClean="0"/>
              <a:t>дополнительные критерии оценки реализации государственных программ.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ru-RU" sz="2900" dirty="0" smtClean="0"/>
              <a:t>Проблемы оценки эффективности ГП (</a:t>
            </a:r>
            <a:r>
              <a:rPr lang="ru-RU" sz="2900" dirty="0" err="1" smtClean="0"/>
              <a:t>мп</a:t>
            </a:r>
            <a:r>
              <a:rPr lang="ru-RU" sz="2900" dirty="0" smtClean="0"/>
              <a:t>)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 во всех государственных (муниципальных) </a:t>
            </a:r>
            <a:r>
              <a:rPr lang="ru-RU" dirty="0" smtClean="0"/>
              <a:t>программах (подпрограммах, мероприятиях) </a:t>
            </a:r>
            <a:r>
              <a:rPr lang="ru-RU" dirty="0" smtClean="0"/>
              <a:t>установлены показатели результативности исполнения мероприятий программ (подпрограмм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Чтобы оценить степень достижения целей осуществления закупок, необходимо провести аудит полной программы, что значительно увеличивает временные и количественные затраты органов аудита;</a:t>
            </a:r>
          </a:p>
          <a:p>
            <a:r>
              <a:rPr lang="ru-RU" dirty="0" smtClean="0"/>
              <a:t>Отсутствие личного кабинета органа аудита в единой информационной (региональной) системе в сфере закупок с возможностью формирования аналитических материалов.</a:t>
            </a:r>
          </a:p>
          <a:p>
            <a:r>
              <a:rPr lang="ru-RU" dirty="0" smtClean="0"/>
              <a:t>На сегодняшний день сайт </a:t>
            </a:r>
            <a:r>
              <a:rPr lang="en-US" dirty="0" smtClean="0"/>
              <a:t>zakupki.gov.ru </a:t>
            </a:r>
            <a:r>
              <a:rPr lang="ru-RU" dirty="0" smtClean="0"/>
              <a:t>не имеет возможности выгрузки информации в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Excel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</TotalTime>
  <Words>997</Words>
  <Application>Microsoft Office PowerPoint</Application>
  <PresentationFormat>Экран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Аудит в сфере закупок: основные проблемы и практика реализации законодательства о контрактной системе</vt:lpstr>
      <vt:lpstr>Органы аудита в сфере закупок</vt:lpstr>
      <vt:lpstr>Формы проведения аудита закупок</vt:lpstr>
      <vt:lpstr>Аудит в сфере закупок</vt:lpstr>
      <vt:lpstr>Аудит в сфере закупок</vt:lpstr>
      <vt:lpstr>Методологическое обеспечение аудита в сфере закупок</vt:lpstr>
      <vt:lpstr>Оценка эффективности ГП (МП)</vt:lpstr>
      <vt:lpstr>Оценка эффективности ГП Тульской области</vt:lpstr>
      <vt:lpstr>Проблемы оценки эффективности ГП (мп)</vt:lpstr>
      <vt:lpstr> Показатели аудита в сфере закупок</vt:lpstr>
      <vt:lpstr> Показатели аудита в сфере закупок</vt:lpstr>
      <vt:lpstr> Показатели аудита в сфере закупок</vt:lpstr>
      <vt:lpstr> Показатели аудита в сфере закупок</vt:lpstr>
      <vt:lpstr> Показатели аудита в сфере закупок</vt:lpstr>
      <vt:lpstr> Показатели аудита в сфере закупок</vt:lpstr>
      <vt:lpstr> Показатели аудита в сфере закупок</vt:lpstr>
      <vt:lpstr> Показатели аудита в сфере закупок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 в сфере закупок: основные проблемы и практика реализации законодательства о контрактной системе</dc:title>
  <dc:creator>gop</dc:creator>
  <cp:lastModifiedBy>gop</cp:lastModifiedBy>
  <cp:revision>14</cp:revision>
  <dcterms:created xsi:type="dcterms:W3CDTF">2015-10-28T12:30:36Z</dcterms:created>
  <dcterms:modified xsi:type="dcterms:W3CDTF">2015-10-28T15:24:01Z</dcterms:modified>
</cp:coreProperties>
</file>