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7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7"/>
  </p:notesMasterIdLst>
  <p:sldIdLst>
    <p:sldId id="257" r:id="rId4"/>
    <p:sldId id="269" r:id="rId5"/>
    <p:sldId id="270" r:id="rId6"/>
    <p:sldId id="271" r:id="rId7"/>
    <p:sldId id="272" r:id="rId8"/>
    <p:sldId id="273" r:id="rId9"/>
    <p:sldId id="275" r:id="rId10"/>
    <p:sldId id="274" r:id="rId11"/>
    <p:sldId id="276" r:id="rId12"/>
    <p:sldId id="277" r:id="rId13"/>
    <p:sldId id="279" r:id="rId14"/>
    <p:sldId id="280" r:id="rId15"/>
    <p:sldId id="268" r:id="rId16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14" autoAdjust="0"/>
    <p:restoredTop sz="94361" autoAdjust="0"/>
  </p:normalViewPr>
  <p:slideViewPr>
    <p:cSldViewPr>
      <p:cViewPr varScale="1">
        <p:scale>
          <a:sx n="70" d="100"/>
          <a:sy n="70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410938030330997E-2"/>
                  <c:y val="-7.08425407287794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35547324507268E-2"/>
                  <c:y val="-8.39615297526275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234920890543256E-2"/>
                  <c:y val="-6.55949451192402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702536619274789E-2"/>
                  <c:y val="-5.50997539001618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797523007127679E-2"/>
                  <c:y val="-5.7723551704931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086275836833642E-2"/>
                  <c:y val="-4.9852158290622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1523673720249239E-2"/>
                  <c:y val="-4.7228360485852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6961071603664958E-2"/>
                  <c:y val="-6.29711473144706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Лист1!$A$2:$A$9</c:f>
              <c:numCache>
                <c:formatCode>dd/mm/yyyy</c:formatCode>
                <c:ptCount val="8"/>
                <c:pt idx="0">
                  <c:v>39814</c:v>
                </c:pt>
                <c:pt idx="1">
                  <c:v>40179</c:v>
                </c:pt>
                <c:pt idx="2">
                  <c:v>40544</c:v>
                </c:pt>
                <c:pt idx="3">
                  <c:v>40909</c:v>
                </c:pt>
                <c:pt idx="4">
                  <c:v>41275</c:v>
                </c:pt>
                <c:pt idx="5">
                  <c:v>41640</c:v>
                </c:pt>
                <c:pt idx="6">
                  <c:v>42005</c:v>
                </c:pt>
                <c:pt idx="7">
                  <c:v>42370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2492.6</c:v>
                </c:pt>
                <c:pt idx="1">
                  <c:v>5508.7</c:v>
                </c:pt>
                <c:pt idx="2">
                  <c:v>8578</c:v>
                </c:pt>
                <c:pt idx="3">
                  <c:v>6179.5</c:v>
                </c:pt>
                <c:pt idx="4">
                  <c:v>8426</c:v>
                </c:pt>
                <c:pt idx="5">
                  <c:v>13900</c:v>
                </c:pt>
                <c:pt idx="6">
                  <c:v>15900</c:v>
                </c:pt>
                <c:pt idx="7">
                  <c:v>15900</c:v>
                </c:pt>
              </c:numCache>
            </c:numRef>
          </c:val>
        </c:ser>
        <c:dLbls>
          <c:showVal val="1"/>
        </c:dLbls>
        <c:marker val="1"/>
        <c:axId val="70292992"/>
        <c:axId val="70294528"/>
      </c:lineChart>
      <c:dateAx>
        <c:axId val="70292992"/>
        <c:scaling>
          <c:orientation val="minMax"/>
        </c:scaling>
        <c:axPos val="b"/>
        <c:numFmt formatCode="dd/mm/yyyy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94528"/>
        <c:crosses val="autoZero"/>
        <c:auto val="1"/>
        <c:lblOffset val="100"/>
        <c:baseTimeUnit val="years"/>
      </c:dateAx>
      <c:valAx>
        <c:axId val="70294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9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20"/>
      <c:rotY val="1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509217756532461"/>
          <c:y val="2.818481929136301E-2"/>
          <c:w val="0.88490782243467558"/>
          <c:h val="0.8114928067155597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13"/>
              <c:layout>
                <c:manualLayout>
                  <c:x val="1.5074298487252493E-2"/>
                  <c:y val="-2.23252268735260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01 Общегос-ые вопросы</c:v>
                </c:pt>
                <c:pt idx="1">
                  <c:v>02 Национальная оборона</c:v>
                </c:pt>
                <c:pt idx="2">
                  <c:v>03 Нац-ая без-ть</c:v>
                </c:pt>
                <c:pt idx="3">
                  <c:v>04 Национальная экономика</c:v>
                </c:pt>
                <c:pt idx="4">
                  <c:v>05 ЖКХ</c:v>
                </c:pt>
                <c:pt idx="5">
                  <c:v>06 Охрана окр-ей среды</c:v>
                </c:pt>
                <c:pt idx="6">
                  <c:v>07 Образование</c:v>
                </c:pt>
                <c:pt idx="7">
                  <c:v>08 Культура</c:v>
                </c:pt>
                <c:pt idx="8">
                  <c:v>09 Здравоохранение</c:v>
                </c:pt>
                <c:pt idx="9">
                  <c:v>10 Социальная политика</c:v>
                </c:pt>
                <c:pt idx="10">
                  <c:v>11 Спорт</c:v>
                </c:pt>
                <c:pt idx="11">
                  <c:v>11 СМИ</c:v>
                </c:pt>
                <c:pt idx="12">
                  <c:v>Обс. ГД</c:v>
                </c:pt>
                <c:pt idx="13">
                  <c:v>14 МБТ общ-го х-ра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1970.8</c:v>
                </c:pt>
                <c:pt idx="1">
                  <c:v>68.5</c:v>
                </c:pt>
                <c:pt idx="2">
                  <c:v>619.9</c:v>
                </c:pt>
                <c:pt idx="3">
                  <c:v>13080.9</c:v>
                </c:pt>
                <c:pt idx="4">
                  <c:v>3171.9</c:v>
                </c:pt>
                <c:pt idx="5">
                  <c:v>272.60000000000002</c:v>
                </c:pt>
                <c:pt idx="6">
                  <c:v>16763.900000000001</c:v>
                </c:pt>
                <c:pt idx="7">
                  <c:v>1005.9</c:v>
                </c:pt>
                <c:pt idx="8">
                  <c:v>10435.5</c:v>
                </c:pt>
                <c:pt idx="9">
                  <c:v>12492.7</c:v>
                </c:pt>
                <c:pt idx="10">
                  <c:v>650.1</c:v>
                </c:pt>
                <c:pt idx="11">
                  <c:v>194.4</c:v>
                </c:pt>
                <c:pt idx="12">
                  <c:v>1118.2</c:v>
                </c:pt>
                <c:pt idx="13">
                  <c:v>1816.1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3.1656026823230474E-2"/>
                  <c:y val="-2.6790272248231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0445790923515609E-3"/>
                  <c:y val="-3.57203629976416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552008941076794E-2"/>
                  <c:y val="-3.572036299764169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700605915582035E-2"/>
                  <c:y val="-2.90227949355838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163456671955673E-2"/>
                  <c:y val="-4.68829764344046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9596588033428331E-2"/>
                  <c:y val="-3.12553176229364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20803576430728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104017882153651E-2"/>
                  <c:y val="-4.24179310596994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0552008941076822E-2"/>
                  <c:y val="-3.57203629976416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0552008941076822E-2"/>
                  <c:y val="-4.465045374705209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2059438789802195E-2"/>
                  <c:y val="-3.572036299764161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1.8089158184703018E-2"/>
                  <c:y val="-8.037081674469363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01 Общегос-ые вопросы</c:v>
                </c:pt>
                <c:pt idx="1">
                  <c:v>02 Национальная оборона</c:v>
                </c:pt>
                <c:pt idx="2">
                  <c:v>03 Нац-ая без-ть</c:v>
                </c:pt>
                <c:pt idx="3">
                  <c:v>04 Национальная экономика</c:v>
                </c:pt>
                <c:pt idx="4">
                  <c:v>05 ЖКХ</c:v>
                </c:pt>
                <c:pt idx="5">
                  <c:v>06 Охрана окр-ей среды</c:v>
                </c:pt>
                <c:pt idx="6">
                  <c:v>07 Образование</c:v>
                </c:pt>
                <c:pt idx="7">
                  <c:v>08 Культура</c:v>
                </c:pt>
                <c:pt idx="8">
                  <c:v>09 Здравоохранение</c:v>
                </c:pt>
                <c:pt idx="9">
                  <c:v>10 Социальная политика</c:v>
                </c:pt>
                <c:pt idx="10">
                  <c:v>11 Спорт</c:v>
                </c:pt>
                <c:pt idx="11">
                  <c:v>11 СМИ</c:v>
                </c:pt>
                <c:pt idx="12">
                  <c:v>Обс. ГД</c:v>
                </c:pt>
                <c:pt idx="13">
                  <c:v>14 МБТ общ-го х-ра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1996.3</c:v>
                </c:pt>
                <c:pt idx="1">
                  <c:v>72.5</c:v>
                </c:pt>
                <c:pt idx="2">
                  <c:v>454.8</c:v>
                </c:pt>
                <c:pt idx="3">
                  <c:v>9671.2000000000007</c:v>
                </c:pt>
                <c:pt idx="4">
                  <c:v>3141.6</c:v>
                </c:pt>
                <c:pt idx="5">
                  <c:v>225.9</c:v>
                </c:pt>
                <c:pt idx="6">
                  <c:v>16217.1</c:v>
                </c:pt>
                <c:pt idx="7">
                  <c:v>901.7</c:v>
                </c:pt>
                <c:pt idx="8">
                  <c:v>11006.8</c:v>
                </c:pt>
                <c:pt idx="9">
                  <c:v>14765.4</c:v>
                </c:pt>
                <c:pt idx="10">
                  <c:v>438.7</c:v>
                </c:pt>
                <c:pt idx="11">
                  <c:v>167.8</c:v>
                </c:pt>
                <c:pt idx="12">
                  <c:v>1108</c:v>
                </c:pt>
                <c:pt idx="13">
                  <c:v>1612.5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рост/снижение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Лист1!$A$2:$A$15</c:f>
              <c:strCache>
                <c:ptCount val="14"/>
                <c:pt idx="0">
                  <c:v>01 Общегос-ые вопросы</c:v>
                </c:pt>
                <c:pt idx="1">
                  <c:v>02 Национальная оборона</c:v>
                </c:pt>
                <c:pt idx="2">
                  <c:v>03 Нац-ая без-ть</c:v>
                </c:pt>
                <c:pt idx="3">
                  <c:v>04 Национальная экономика</c:v>
                </c:pt>
                <c:pt idx="4">
                  <c:v>05 ЖКХ</c:v>
                </c:pt>
                <c:pt idx="5">
                  <c:v>06 Охрана окр-ей среды</c:v>
                </c:pt>
                <c:pt idx="6">
                  <c:v>07 Образование</c:v>
                </c:pt>
                <c:pt idx="7">
                  <c:v>08 Культура</c:v>
                </c:pt>
                <c:pt idx="8">
                  <c:v>09 Здравоохранение</c:v>
                </c:pt>
                <c:pt idx="9">
                  <c:v>10 Социальная политика</c:v>
                </c:pt>
                <c:pt idx="10">
                  <c:v>11 Спорт</c:v>
                </c:pt>
                <c:pt idx="11">
                  <c:v>11 СМИ</c:v>
                </c:pt>
                <c:pt idx="12">
                  <c:v>Обс. ГД</c:v>
                </c:pt>
                <c:pt idx="13">
                  <c:v>14 МБТ общ-го х-ра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  <c:pt idx="0">
                  <c:v>25.4</c:v>
                </c:pt>
                <c:pt idx="1">
                  <c:v>4</c:v>
                </c:pt>
                <c:pt idx="2">
                  <c:v>-165.1</c:v>
                </c:pt>
                <c:pt idx="3">
                  <c:v>-3409.7</c:v>
                </c:pt>
                <c:pt idx="4">
                  <c:v>-30.3</c:v>
                </c:pt>
                <c:pt idx="5">
                  <c:v>-46.7</c:v>
                </c:pt>
                <c:pt idx="6">
                  <c:v>-546.79999999999995</c:v>
                </c:pt>
                <c:pt idx="7">
                  <c:v>-104.3</c:v>
                </c:pt>
                <c:pt idx="8">
                  <c:v>571.29999999999995</c:v>
                </c:pt>
                <c:pt idx="9">
                  <c:v>2272.6999999999998</c:v>
                </c:pt>
                <c:pt idx="10">
                  <c:v>-211.4</c:v>
                </c:pt>
                <c:pt idx="11">
                  <c:v>-26.5</c:v>
                </c:pt>
                <c:pt idx="12">
                  <c:v>-10.200000000000001</c:v>
                </c:pt>
                <c:pt idx="13">
                  <c:v>-203.6</c:v>
                </c:pt>
              </c:numCache>
            </c:numRef>
          </c:val>
        </c:ser>
        <c:dLbls/>
        <c:gapWidth val="219"/>
        <c:shape val="box"/>
        <c:axId val="70384256"/>
        <c:axId val="74002816"/>
        <c:axId val="0"/>
      </c:bar3DChart>
      <c:catAx>
        <c:axId val="70384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002816"/>
        <c:crosses val="autoZero"/>
        <c:auto val="1"/>
        <c:lblAlgn val="ctr"/>
        <c:lblOffset val="100"/>
      </c:catAx>
      <c:valAx>
        <c:axId val="740028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38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2723724083976879"/>
          <c:y val="9.3070584749842644E-2"/>
          <c:w val="0.51884863212690646"/>
          <c:h val="0.823265192756360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ЖКХ</c:v>
                </c:pt>
                <c:pt idx="1">
                  <c:v>Национальная экономика</c:v>
                </c:pt>
                <c:pt idx="2">
                  <c:v>Социальная политика</c:v>
                </c:pt>
                <c:pt idx="3">
                  <c:v>Здравоохранение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1100</c:v>
                </c:pt>
                <c:pt idx="1">
                  <c:v>856.1</c:v>
                </c:pt>
                <c:pt idx="2">
                  <c:v>730.1</c:v>
                </c:pt>
                <c:pt idx="3">
                  <c:v>376.7</c:v>
                </c:pt>
                <c:pt idx="4">
                  <c:v>137.1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0647780206961136E-2"/>
          <c:y val="0.11031663920058266"/>
          <c:w val="0.91675441320012074"/>
          <c:h val="0.7569884210396377"/>
        </c:manualLayout>
      </c:layout>
      <c:barChart>
        <c:barDir val="bar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Утверждено законом о бюджете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МинстройЖКХ</c:v>
                </c:pt>
                <c:pt idx="1">
                  <c:v>Минприроды</c:v>
                </c:pt>
                <c:pt idx="2">
                  <c:v>Госархстройнадзор</c:v>
                </c:pt>
                <c:pt idx="3">
                  <c:v>Минсельхоз области </c:v>
                </c:pt>
                <c:pt idx="4">
                  <c:v>Минтранс области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4702.5</c:v>
                </c:pt>
                <c:pt idx="1">
                  <c:v>246.4</c:v>
                </c:pt>
                <c:pt idx="2">
                  <c:v>273.8</c:v>
                </c:pt>
                <c:pt idx="3">
                  <c:v>2408</c:v>
                </c:pt>
                <c:pt idx="4">
                  <c:v>5005.9000000000005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7241774723443423E-2"/>
                  <c:y val="-2.9394882050142623E-2"/>
                </c:manualLayout>
              </c:layout>
              <c:tx>
                <c:rich>
                  <a:bodyPr/>
                  <a:lstStyle/>
                  <a:p>
                    <a:fld id="{90E128BA-B391-4C67-A94A-A7D13F215746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(78,2%)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195613185836432E-2"/>
                  <c:y val="-6.123837320544636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E7C4B74-C489-45E3-A1B8-4136E2870D22}" type="VALUE">
                      <a:rPr lang="en-US" b="1" smtClean="0">
                        <a:solidFill>
                          <a:schemeClr val="tx1"/>
                        </a:solidFill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en-US" b="1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 (82,3%)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8.1413325106734158E-2"/>
                      <c:h val="9.8521846338061186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4172532417033029E-2"/>
                  <c:y val="-1.224786752089283E-2"/>
                </c:manualLayout>
              </c:layout>
              <c:tx>
                <c:rich>
                  <a:bodyPr/>
                  <a:lstStyle/>
                  <a:p>
                    <a:fld id="{F4F0C9CF-FBB2-4690-869D-292509960115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(84,6%)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7.8263873458504607E-2"/>
                      <c:h val="7.892525830463281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1.102308076880347E-2"/>
                  <c:y val="-2.6945308545964039E-2"/>
                </c:manualLayout>
              </c:layout>
              <c:tx>
                <c:rich>
                  <a:bodyPr/>
                  <a:lstStyle/>
                  <a:p>
                    <a:fld id="{DE2D40BE-5F72-4027-9F44-A915939A6431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(87%)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7793419778754743E-2"/>
                  <c:y val="-4.89912772037675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11608D-EFED-4ADC-A96D-4FBB48918B6D}" type="VALUE">
                      <a:rPr lang="en-US" b="1" smtClean="0">
                        <a:solidFill>
                          <a:schemeClr val="tx1"/>
                        </a:solidFill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(89,9%)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8.1413325106734158E-2"/>
                      <c:h val="9.6072272833882658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МинстройЖКХ</c:v>
                </c:pt>
                <c:pt idx="1">
                  <c:v>Минприроды</c:v>
                </c:pt>
                <c:pt idx="2">
                  <c:v>Госархстройнадзор</c:v>
                </c:pt>
                <c:pt idx="3">
                  <c:v>Минсельхоз области </c:v>
                </c:pt>
                <c:pt idx="4">
                  <c:v>Минтранс области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3676.4</c:v>
                </c:pt>
                <c:pt idx="1">
                  <c:v>202.8</c:v>
                </c:pt>
                <c:pt idx="2">
                  <c:v>231.6</c:v>
                </c:pt>
                <c:pt idx="3">
                  <c:v>2094.3000000000002</c:v>
                </c:pt>
                <c:pt idx="4">
                  <c:v>4500.1000000000004</c:v>
                </c:pt>
              </c:numCache>
            </c:numRef>
          </c:val>
        </c:ser>
        <c:dLbls/>
        <c:gapWidth val="219"/>
        <c:axId val="74220288"/>
        <c:axId val="74221824"/>
      </c:barChart>
      <c:catAx>
        <c:axId val="7422028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221824"/>
        <c:crosses val="autoZero"/>
        <c:auto val="1"/>
        <c:lblAlgn val="ctr"/>
        <c:lblOffset val="100"/>
      </c:catAx>
      <c:valAx>
        <c:axId val="7422182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22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 законом о бюджете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Охрана окружающей среды</c:v>
                </c:pt>
                <c:pt idx="1">
                  <c:v>Жилье и улуги ЖКХ</c:v>
                </c:pt>
                <c:pt idx="2">
                  <c:v>Автомобильные дороги</c:v>
                </c:pt>
                <c:pt idx="3">
                  <c:v>Развитие с/х</c:v>
                </c:pt>
                <c:pt idx="4">
                  <c:v>Улучшение положения детей в ТО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117.8</c:v>
                </c:pt>
                <c:pt idx="1">
                  <c:v>4240.8</c:v>
                </c:pt>
                <c:pt idx="2">
                  <c:v>3939.8</c:v>
                </c:pt>
                <c:pt idx="3">
                  <c:v>2658.2</c:v>
                </c:pt>
                <c:pt idx="4">
                  <c:v>413.9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1.8749999999999999E-2"/>
                  <c:y val="-5.3124999999999999E-2"/>
                </c:manualLayout>
              </c:layout>
              <c:tx>
                <c:rich>
                  <a:bodyPr/>
                  <a:lstStyle/>
                  <a:p>
                    <a:fld id="{DD724945-6876-4B63-AA24-D7E3D9215108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(63,1%)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000000000000001E-2"/>
                  <c:y val="-9.3750000000000031E-3"/>
                </c:manualLayout>
              </c:layout>
              <c:tx>
                <c:rich>
                  <a:bodyPr/>
                  <a:lstStyle/>
                  <a:p>
                    <a:fld id="{901A305A-01BF-4558-8B7F-A32587A3FF28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(76,6%)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2916666666666669E-2"/>
                  <c:y val="0"/>
                </c:manualLayout>
              </c:layout>
              <c:tx>
                <c:rich>
                  <a:bodyPr/>
                  <a:lstStyle/>
                  <a:p>
                    <a:fld id="{C225F8EB-9278-42DF-9457-3A2FA47ECA8F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(87,7%)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9166666666666667E-2"/>
                  <c:y val="3.1250000000000006E-3"/>
                </c:manualLayout>
              </c:layout>
              <c:tx>
                <c:rich>
                  <a:bodyPr/>
                  <a:lstStyle/>
                  <a:p>
                    <a:fld id="{425871F0-3EA3-4A74-BDE9-21E30A7E078D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(87,8%)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3.333333333333334E-2"/>
                  <c:y val="-3.1250000000001155E-3"/>
                </c:manualLayout>
              </c:layout>
              <c:tx>
                <c:rich>
                  <a:bodyPr/>
                  <a:lstStyle/>
                  <a:p>
                    <a:fld id="{44045D9D-F865-4AA7-B7B0-4AA55EB8310D}" type="VALUE">
                      <a:rPr lang="en-US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endParaRPr lang="en-US" dirty="0" smtClean="0">
                      <a:solidFill>
                        <a:schemeClr val="tx1"/>
                      </a:solidFill>
                    </a:endParaRPr>
                  </a:p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(50,5%)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Охрана окружающей среды</c:v>
                </c:pt>
                <c:pt idx="1">
                  <c:v>Жилье и улуги ЖКХ</c:v>
                </c:pt>
                <c:pt idx="2">
                  <c:v>Автомобильные дороги</c:v>
                </c:pt>
                <c:pt idx="3">
                  <c:v>Развитие с/х</c:v>
                </c:pt>
                <c:pt idx="4">
                  <c:v>Улучшение положения детей в ТО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74.400000000000006</c:v>
                </c:pt>
                <c:pt idx="1">
                  <c:v>3247.3</c:v>
                </c:pt>
                <c:pt idx="2">
                  <c:v>3454</c:v>
                </c:pt>
                <c:pt idx="3">
                  <c:v>2332.8000000000002</c:v>
                </c:pt>
                <c:pt idx="4">
                  <c:v>209.2</c:v>
                </c:pt>
              </c:numCache>
            </c:numRef>
          </c:val>
        </c:ser>
        <c:dLbls/>
        <c:gapWidth val="219"/>
        <c:overlap val="-27"/>
        <c:axId val="74658560"/>
        <c:axId val="74660096"/>
      </c:barChart>
      <c:catAx>
        <c:axId val="74658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660096"/>
        <c:crosses val="autoZero"/>
        <c:auto val="1"/>
        <c:lblAlgn val="ctr"/>
        <c:lblOffset val="100"/>
      </c:catAx>
      <c:valAx>
        <c:axId val="746600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65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52064698915366"/>
          <c:y val="8.2146923570606462E-2"/>
          <c:w val="0.83802189550039663"/>
          <c:h val="0.813252399634375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 prstMaterial="metal">
              <a:bevelT w="25400" h="25400"/>
              <a:contourClr>
                <a:srgbClr val="000000"/>
              </a:contourClr>
            </a:sp3d>
          </c:spPr>
          <c:explosion val="5"/>
          <c:dPt>
            <c:idx val="0"/>
            <c:spPr>
              <a:solidFill>
                <a:srgbClr val="00B05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w="25400" h="254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w="25400" h="25400"/>
                <a:contourClr>
                  <a:srgbClr val="000000"/>
                </a:contourClr>
              </a:sp3d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w="25400" h="25400"/>
                <a:contourClr>
                  <a:srgbClr val="000000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BE7AE61E-9307-48FD-992B-F61F9AA42F2E}" type="CATEGORYNAME">
                      <a:rPr lang="ru-RU">
                        <a:solidFill>
                          <a:schemeClr val="tx1"/>
                        </a:solidFill>
                      </a:rPr>
                      <a:pPr/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fld id="{2BB3A41C-D11B-4CD3-A533-2C55EEC15607}" type="VALUE">
                      <a:rPr lang="ru-RU" baseline="0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(</a:t>
                    </a:r>
                    <a:fld id="{B3F1DE57-5E45-44D7-9AC6-A57E490BF271}" type="PERCENTAGE">
                      <a:rPr lang="ru-RU" baseline="0" smtClean="0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04962703-7CF5-4276-B497-36B7A8D4677A}" type="CATEGORYNAME">
                      <a:rPr lang="ru-RU">
                        <a:solidFill>
                          <a:schemeClr val="tx1"/>
                        </a:solidFill>
                      </a:rPr>
                      <a:pPr/>
                      <a:t>[ИМЯ КАТЕГОРИИ]</a:t>
                    </a:fld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fld id="{B7800B70-9EB6-4260-8908-B7747D3D6BD0}" type="VALUE">
                      <a:rPr lang="ru-RU" baseline="0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(</a:t>
                    </a:r>
                    <a:fld id="{2C880025-8E8B-40FE-B4C4-4DB3B130BBEC}" type="PERCENTAGE">
                      <a:rPr lang="ru-RU" baseline="0" smtClean="0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Выполнено не в полном объеме</a:t>
                    </a:r>
                  </a:p>
                  <a:p>
                    <a:fld id="{DB9AA9DC-7AB0-4ACA-B959-FF8F76CDC2E9}" type="VALUE">
                      <a:rPr lang="ru-RU" baseline="0" smtClean="0">
                        <a:solidFill>
                          <a:schemeClr val="tx1"/>
                        </a:solidFill>
                      </a:rPr>
                      <a:pPr/>
                      <a:t>[ЗНАЧЕНИЕ]</a:t>
                    </a:fld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(</a:t>
                    </a:r>
                    <a:fld id="{2FD9ECDA-5D94-40F2-8C44-0FA26776B33C}" type="PERCENTAGE">
                      <a:rPr lang="ru-RU" baseline="0" smtClean="0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dLblPos val="outEnd"/>
              <c:showVal val="1"/>
              <c:showCatName val="1"/>
              <c:showPercent val="1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effectLst>
                      <a:glow rad="127000">
                        <a:srgbClr val="FFFFFF">
                          <a:alpha val="60000"/>
                        </a:srgbClr>
                      </a:glow>
                    </a:effectLst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Перевыполнено показателей</c:v>
                </c:pt>
                <c:pt idx="1">
                  <c:v>Выполнено показателей</c:v>
                </c:pt>
                <c:pt idx="2">
                  <c:v>Не выполнено показателей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241</c:v>
                </c:pt>
                <c:pt idx="1">
                  <c:v>232</c:v>
                </c:pt>
                <c:pt idx="2">
                  <c:v>124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view3D>
      <c:rotX val="30"/>
      <c:rotY val="50"/>
      <c:depthPercent val="60"/>
      <c:rAngAx val="1"/>
    </c:view3D>
    <c:sideWall>
      <c:spPr>
        <a:gradFill>
          <a:gsLst>
            <a:gs pos="0">
              <a:schemeClr val="bg1"/>
            </a:gs>
            <a:gs pos="64999">
              <a:srgbClr val="F0EBD5"/>
            </a:gs>
            <a:gs pos="100000">
              <a:schemeClr val="bg2"/>
            </a:gs>
          </a:gsLst>
          <a:lin ang="5400000" scaled="0"/>
        </a:gradFill>
        <a:ln>
          <a:solidFill>
            <a:schemeClr val="accent5">
              <a:lumMod val="20000"/>
              <a:lumOff val="80000"/>
            </a:schemeClr>
          </a:solidFill>
        </a:ln>
        <a:effectLst>
          <a:outerShdw blurRad="50800" dist="50800" dir="5400000" algn="ctr" rotWithShape="0">
            <a:schemeClr val="tx2">
              <a:lumMod val="40000"/>
              <a:lumOff val="60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c:spPr>
    </c:sideWall>
    <c:backWall>
      <c:spPr>
        <a:gradFill>
          <a:gsLst>
            <a:gs pos="0">
              <a:schemeClr val="bg1"/>
            </a:gs>
            <a:gs pos="64999">
              <a:srgbClr val="F0EBD5"/>
            </a:gs>
            <a:gs pos="100000">
              <a:schemeClr val="bg2"/>
            </a:gs>
          </a:gsLst>
          <a:lin ang="5400000" scaled="0"/>
        </a:gradFill>
        <a:ln>
          <a:solidFill>
            <a:schemeClr val="accent5">
              <a:lumMod val="20000"/>
              <a:lumOff val="80000"/>
            </a:schemeClr>
          </a:solidFill>
        </a:ln>
        <a:effectLst>
          <a:outerShdw blurRad="50800" dist="50800" dir="5400000" algn="ctr" rotWithShape="0">
            <a:schemeClr val="tx2">
              <a:lumMod val="40000"/>
              <a:lumOff val="60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8.888387474460821E-2"/>
          <c:y val="3.8450284623512992E-2"/>
          <c:w val="0.88945192043018384"/>
          <c:h val="0.6301172006964476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бюджетам муниципальных образований</c:v>
                </c:pt>
              </c:strCache>
            </c:strRef>
          </c:tx>
          <c:dPt>
            <c:idx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2.2175897399376542E-2"/>
                  <c:y val="-4.823018069442773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209715724189722E-2"/>
                  <c:y val="7.133277181202199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64,9%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837714151244557E-2"/>
                  <c:y val="2.67018057703653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c:spPr>
            <c:txPr>
              <a:bodyPr/>
              <a:lstStyle/>
              <a:p>
                <a:pPr>
                  <a:defRPr sz="9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0.51800000000000002</c:v>
                </c:pt>
                <c:pt idx="1">
                  <c:v>0.64832946073186015</c:v>
                </c:pt>
                <c:pt idx="2">
                  <c:v>0.69899999999999995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 бюджетам муниципальных образований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3355110988633412E-2"/>
                  <c:y val="2.374824280025005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9916429537931737E-2"/>
                  <c:y val="3.851194895829975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916429537931737E-2"/>
                  <c:y val="3.115856324891919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 w="3175"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0.38100000000000145</c:v>
                </c:pt>
                <c:pt idx="1">
                  <c:v>0.2532800214857257</c:v>
                </c:pt>
                <c:pt idx="2">
                  <c:v>0.21000000000000021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 бюджетам муниципальных образований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3167658014435179E-2"/>
                  <c:y val="-4.8221376353300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192636262582614E-2"/>
                  <c:y val="3.321584429229239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434584980849082E-2"/>
                  <c:y val="1.283849023158352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c:spPr>
            <c:txPr>
              <a:bodyPr/>
              <a:lstStyle/>
              <a:p>
                <a:pPr>
                  <a:defRPr sz="9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9.5000000000000043E-2</c:v>
                </c:pt>
                <c:pt idx="1">
                  <c:v>9.1049746023813313E-2</c:v>
                </c:pt>
                <c:pt idx="2">
                  <c:v>8.1000000000000003E-2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299469595400064E-2"/>
                  <c:y val="-8.878297592599589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464910623883465E-2"/>
                  <c:y val="-7.3927117664149614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5582129111564555E-2"/>
                  <c:y val="6.636712341631918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 w="3175"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  <c:txPr>
              <a:bodyPr/>
              <a:lstStyle/>
              <a:p>
                <a:pPr>
                  <a:defRPr sz="9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</c:strCache>
            </c:strRef>
          </c:cat>
          <c:val>
            <c:numRef>
              <c:f>Лист1!$E$2:$E$4</c:f>
              <c:numCache>
                <c:formatCode>0.0%</c:formatCode>
                <c:ptCount val="3"/>
                <c:pt idx="0">
                  <c:v>6.0000000000000114E-3</c:v>
                </c:pt>
                <c:pt idx="1">
                  <c:v>7.3407717586008924E-3</c:v>
                </c:pt>
                <c:pt idx="2">
                  <c:v>1.0000000000000005E-2</c:v>
                </c:pt>
              </c:numCache>
            </c:numRef>
          </c:val>
        </c:ser>
        <c:dLbls/>
        <c:shape val="box"/>
        <c:axId val="75331456"/>
        <c:axId val="75332992"/>
        <c:axId val="0"/>
      </c:bar3DChart>
      <c:catAx>
        <c:axId val="753314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332992"/>
        <c:crosses val="autoZero"/>
        <c:auto val="1"/>
        <c:lblAlgn val="ctr"/>
        <c:lblOffset val="100"/>
      </c:catAx>
      <c:valAx>
        <c:axId val="75332992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75000"/>
                </a:schemeClr>
              </a:solidFill>
            </a:ln>
          </c:spPr>
        </c:majorGridlines>
        <c:numFmt formatCode="0.0%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331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9082201744743892E-2"/>
          <c:y val="0.75333512884587261"/>
          <c:w val="0.88183559651052013"/>
          <c:h val="0.17789867683423949"/>
        </c:manualLayout>
      </c:layout>
      <c:txPr>
        <a:bodyPr/>
        <a:lstStyle/>
        <a:p>
          <a:pPr>
            <a:defRPr sz="960" baseline="0">
              <a:latin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chemeClr val="bg1"/>
        </a:gs>
        <a:gs pos="64999">
          <a:srgbClr val="F0EBD5"/>
        </a:gs>
        <a:gs pos="100000">
          <a:schemeClr val="bg2"/>
        </a:gs>
      </a:gsLst>
      <a:lin ang="5400000" scaled="0"/>
    </a:gradFill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% исполнения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5"/>
              <c:layout>
                <c:manualLayout>
                  <c:x val="4.1666666666666675E-3"/>
                  <c:y val="2.500000000000000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Общегосуд.вопросы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 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94</c:v>
                </c:pt>
                <c:pt idx="1">
                  <c:v>99.5</c:v>
                </c:pt>
                <c:pt idx="2">
                  <c:v>100</c:v>
                </c:pt>
                <c:pt idx="3">
                  <c:v>90</c:v>
                </c:pt>
                <c:pt idx="4">
                  <c:v>74.3</c:v>
                </c:pt>
                <c:pt idx="5">
                  <c:v>98.7</c:v>
                </c:pt>
                <c:pt idx="6">
                  <c:v>93.1</c:v>
                </c:pt>
                <c:pt idx="7">
                  <c:v>99.8</c:v>
                </c:pt>
                <c:pt idx="8">
                  <c:v>80.3</c:v>
                </c:pt>
              </c:numCache>
            </c:numRef>
          </c:val>
        </c:ser>
        <c:dLbls/>
        <c:axId val="79613952"/>
        <c:axId val="79615488"/>
        <c:axId val="75315840"/>
      </c:line3DChart>
      <c:catAx>
        <c:axId val="796139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615488"/>
        <c:crosses val="autoZero"/>
        <c:auto val="1"/>
        <c:lblAlgn val="ctr"/>
        <c:lblOffset val="100"/>
      </c:catAx>
      <c:valAx>
        <c:axId val="796154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613952"/>
        <c:crosses val="autoZero"/>
        <c:crossBetween val="between"/>
      </c:valAx>
      <c:serAx>
        <c:axId val="75315840"/>
        <c:scaling>
          <c:orientation val="minMax"/>
        </c:scaling>
        <c:axPos val="b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615488"/>
        <c:crosses val="autoZero"/>
      </c:ser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1881824884471064E-2"/>
          <c:y val="2.7471279562467758E-2"/>
          <c:w val="0.94062700563114665"/>
          <c:h val="0.80049731316403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ГРБС</c:v>
                </c:pt>
                <c:pt idx="1">
                  <c:v>Не представлена отчетность</c:v>
                </c:pt>
                <c:pt idx="2">
                  <c:v>Отчетность представлена с нарушением сроков</c:v>
                </c:pt>
                <c:pt idx="3">
                  <c:v>Отчетность представлена не в полном объеме</c:v>
                </c:pt>
                <c:pt idx="4">
                  <c:v>Отчетность признана частично недостоверной</c:v>
                </c:pt>
                <c:pt idx="5">
                  <c:v>Выданы представления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32</c:v>
                </c:pt>
                <c:pt idx="1">
                  <c:v>1</c:v>
                </c:pt>
                <c:pt idx="2">
                  <c:v>5</c:v>
                </c:pt>
                <c:pt idx="3">
                  <c:v>28</c:v>
                </c:pt>
                <c:pt idx="4">
                  <c:v>1</c:v>
                </c:pt>
                <c:pt idx="5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ГРБС</c:v>
                </c:pt>
                <c:pt idx="1">
                  <c:v>Не представлена отчетность</c:v>
                </c:pt>
                <c:pt idx="2">
                  <c:v>Отчетность представлена с нарушением сроков</c:v>
                </c:pt>
                <c:pt idx="3">
                  <c:v>Отчетность представлена не в полном объеме</c:v>
                </c:pt>
                <c:pt idx="4">
                  <c:v>Отчетность признана частично недостоверной</c:v>
                </c:pt>
                <c:pt idx="5">
                  <c:v>Выданы представления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</c:v>
                </c:pt>
                <c:pt idx="1">
                  <c:v>0</c:v>
                </c:pt>
                <c:pt idx="2">
                  <c:v>1</c:v>
                </c:pt>
                <c:pt idx="3">
                  <c:v>26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ГРБС</c:v>
                </c:pt>
                <c:pt idx="1">
                  <c:v>Не представлена отчетность</c:v>
                </c:pt>
                <c:pt idx="2">
                  <c:v>Отчетность представлена с нарушением сроков</c:v>
                </c:pt>
                <c:pt idx="3">
                  <c:v>Отчетность представлена не в полном объеме</c:v>
                </c:pt>
                <c:pt idx="4">
                  <c:v>Отчетность признана частично недостоверной</c:v>
                </c:pt>
                <c:pt idx="5">
                  <c:v>Выданы представления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29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4</c:v>
                </c:pt>
                <c:pt idx="5">
                  <c:v>6</c:v>
                </c:pt>
              </c:numCache>
            </c:numRef>
          </c:val>
        </c:ser>
        <c:dLbls/>
        <c:gapWidth val="219"/>
        <c:overlap val="-27"/>
        <c:axId val="80028800"/>
        <c:axId val="80030336"/>
      </c:barChart>
      <c:catAx>
        <c:axId val="80028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030336"/>
        <c:crosses val="autoZero"/>
        <c:auto val="1"/>
        <c:lblAlgn val="ctr"/>
        <c:lblOffset val="100"/>
      </c:catAx>
      <c:valAx>
        <c:axId val="800303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02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0199325878393"/>
          <c:y val="0.95187724024815978"/>
          <c:w val="0.19629924039661345"/>
          <c:h val="4.8122801170240349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1F859-5FA3-40D2-AF70-8A8BE5877F8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8CB2D9-E6B1-4D9A-82E6-8BE7BB5B75D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8FE7FAAC-CEEA-41A0-ACB9-D77004A3DF55}" type="parTrans" cxnId="{E87B2F47-7C19-4FC7-BAFF-111A41CC6B7D}">
      <dgm:prSet/>
      <dgm:spPr/>
      <dgm:t>
        <a:bodyPr/>
        <a:lstStyle/>
        <a:p>
          <a:endParaRPr lang="ru-RU"/>
        </a:p>
      </dgm:t>
    </dgm:pt>
    <dgm:pt modelId="{6446C29E-EB96-4FD1-AED2-3626D72163E7}" type="sibTrans" cxnId="{E87B2F47-7C19-4FC7-BAFF-111A41CC6B7D}">
      <dgm:prSet/>
      <dgm:spPr/>
      <dgm:t>
        <a:bodyPr/>
        <a:lstStyle/>
        <a:p>
          <a:endParaRPr lang="ru-RU"/>
        </a:p>
      </dgm:t>
    </dgm:pt>
    <dgm:pt modelId="{5C4BB7FE-BBD2-4149-BFB8-D21FAEC6E80E}">
      <dgm:prSet phldrT="[Текст]" custT="1"/>
      <dgm:spPr/>
      <dgm:t>
        <a:bodyPr/>
        <a:lstStyle/>
        <a:p>
          <a:pPr rtl="0"/>
          <a:r>
            <a:rPr lang="ru-RU" sz="1800" b="1" dirty="0" smtClean="0"/>
            <a:t>Рекомендовать органам исполнительной власти повысить качество управления государственными финансами, принять меры к обеспечению исполнения расходов в утвержденных объемах.</a:t>
          </a:r>
          <a:endParaRPr lang="ru-RU" sz="1800" b="1" dirty="0"/>
        </a:p>
      </dgm:t>
    </dgm:pt>
    <dgm:pt modelId="{B9E503C5-AC11-48EE-8FD3-AE7933B90C6E}" type="parTrans" cxnId="{18742A72-9724-4DD4-BAC3-A42ABCC260DC}">
      <dgm:prSet/>
      <dgm:spPr/>
      <dgm:t>
        <a:bodyPr/>
        <a:lstStyle/>
        <a:p>
          <a:endParaRPr lang="ru-RU"/>
        </a:p>
      </dgm:t>
    </dgm:pt>
    <dgm:pt modelId="{54416F01-2A06-4A16-AE20-5431FB83EABB}" type="sibTrans" cxnId="{18742A72-9724-4DD4-BAC3-A42ABCC260DC}">
      <dgm:prSet/>
      <dgm:spPr/>
      <dgm:t>
        <a:bodyPr/>
        <a:lstStyle/>
        <a:p>
          <a:endParaRPr lang="ru-RU"/>
        </a:p>
      </dgm:t>
    </dgm:pt>
    <dgm:pt modelId="{A6EC4041-C654-4FD1-87A1-814FBE9370EB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3F1211E-211F-43D8-BE39-91B9FD458891}" type="parTrans" cxnId="{5766F8BE-8374-48A4-A9D5-FD0F1EB654E9}">
      <dgm:prSet/>
      <dgm:spPr/>
      <dgm:t>
        <a:bodyPr/>
        <a:lstStyle/>
        <a:p>
          <a:endParaRPr lang="ru-RU"/>
        </a:p>
      </dgm:t>
    </dgm:pt>
    <dgm:pt modelId="{A82898C4-244B-4F8D-B3D3-94F4AC33DB1B}" type="sibTrans" cxnId="{5766F8BE-8374-48A4-A9D5-FD0F1EB654E9}">
      <dgm:prSet/>
      <dgm:spPr/>
      <dgm:t>
        <a:bodyPr/>
        <a:lstStyle/>
        <a:p>
          <a:endParaRPr lang="ru-RU"/>
        </a:p>
      </dgm:t>
    </dgm:pt>
    <dgm:pt modelId="{C4023FDD-FCF0-4310-B2D9-8864A1628295}">
      <dgm:prSet phldrT="[Текст]" custT="1"/>
      <dgm:spPr/>
      <dgm:t>
        <a:bodyPr/>
        <a:lstStyle/>
        <a:p>
          <a:pPr rtl="0"/>
          <a:r>
            <a:rPr lang="ru-RU" sz="1800" b="1" dirty="0" smtClean="0"/>
            <a:t>Повысить ответственность органов исполнительной власти за организацию и исполнение бюджета области, устранение нарушений и недостатков, выявленных счетной палатой.</a:t>
          </a:r>
          <a:endParaRPr lang="ru-RU" sz="1800" b="1" dirty="0"/>
        </a:p>
      </dgm:t>
    </dgm:pt>
    <dgm:pt modelId="{1189E396-9A48-4AD0-A8F4-C16882E4F977}" type="parTrans" cxnId="{88A22EAB-AEF0-4EC0-957E-B9BD3572C441}">
      <dgm:prSet/>
      <dgm:spPr/>
      <dgm:t>
        <a:bodyPr/>
        <a:lstStyle/>
        <a:p>
          <a:endParaRPr lang="ru-RU"/>
        </a:p>
      </dgm:t>
    </dgm:pt>
    <dgm:pt modelId="{B2CB8359-0B95-45AB-A14F-934524784256}" type="sibTrans" cxnId="{88A22EAB-AEF0-4EC0-957E-B9BD3572C441}">
      <dgm:prSet/>
      <dgm:spPr/>
      <dgm:t>
        <a:bodyPr/>
        <a:lstStyle/>
        <a:p>
          <a:endParaRPr lang="ru-RU"/>
        </a:p>
      </dgm:t>
    </dgm:pt>
    <dgm:pt modelId="{1CECBCBE-3106-4AFD-A943-91758E7445B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A8B3A4FD-5FCE-4E07-8761-52287765FE20}" type="parTrans" cxnId="{4B753347-2692-4873-80FB-03CA73C88E30}">
      <dgm:prSet/>
      <dgm:spPr/>
      <dgm:t>
        <a:bodyPr/>
        <a:lstStyle/>
        <a:p>
          <a:endParaRPr lang="ru-RU"/>
        </a:p>
      </dgm:t>
    </dgm:pt>
    <dgm:pt modelId="{95994C03-D3BA-4DE6-BA1D-43080164FABE}" type="sibTrans" cxnId="{4B753347-2692-4873-80FB-03CA73C88E30}">
      <dgm:prSet/>
      <dgm:spPr/>
      <dgm:t>
        <a:bodyPr/>
        <a:lstStyle/>
        <a:p>
          <a:endParaRPr lang="ru-RU"/>
        </a:p>
      </dgm:t>
    </dgm:pt>
    <dgm:pt modelId="{B2D1CB09-7B77-4A29-80EA-CF01CDA20D7E}">
      <dgm:prSet phldrT="[Текст]"/>
      <dgm:spPr/>
      <dgm:t>
        <a:bodyPr/>
        <a:lstStyle/>
        <a:p>
          <a:endParaRPr lang="ru-RU" sz="1300" dirty="0"/>
        </a:p>
      </dgm:t>
    </dgm:pt>
    <dgm:pt modelId="{D1C13C61-ECE1-4591-A59F-7D8BAB159F86}" type="parTrans" cxnId="{ACA0F49A-35CA-4F94-9EB7-903FD226106B}">
      <dgm:prSet/>
      <dgm:spPr/>
      <dgm:t>
        <a:bodyPr/>
        <a:lstStyle/>
        <a:p>
          <a:endParaRPr lang="ru-RU"/>
        </a:p>
      </dgm:t>
    </dgm:pt>
    <dgm:pt modelId="{2BE3D86A-EE7D-429E-A109-F459C106AA29}" type="sibTrans" cxnId="{ACA0F49A-35CA-4F94-9EB7-903FD226106B}">
      <dgm:prSet/>
      <dgm:spPr/>
      <dgm:t>
        <a:bodyPr/>
        <a:lstStyle/>
        <a:p>
          <a:endParaRPr lang="ru-RU"/>
        </a:p>
      </dgm:t>
    </dgm:pt>
    <dgm:pt modelId="{737C6F7F-E623-448D-95B7-573F4935907A}">
      <dgm:prSet phldrT="[Текст]" custT="1"/>
      <dgm:spPr/>
      <dgm:t>
        <a:bodyPr/>
        <a:lstStyle/>
        <a:p>
          <a:pPr rtl="0"/>
          <a:r>
            <a:rPr lang="ru-RU" sz="1600" b="1" dirty="0" smtClean="0"/>
            <a:t>Принять меры по совершенствованию внутреннего финансового контроля в органах исполнительной власти ТО и осуществлению регулярных проверок подведомственных учреждений и организаций</a:t>
          </a:r>
          <a:endParaRPr lang="ru-RU" sz="1600" b="1" dirty="0"/>
        </a:p>
      </dgm:t>
    </dgm:pt>
    <dgm:pt modelId="{9B049F44-7537-4675-B28E-90627E6FD8E0}" type="parTrans" cxnId="{233AB5B4-FFEB-4ABE-94DE-D2DB79368AAF}">
      <dgm:prSet/>
      <dgm:spPr/>
      <dgm:t>
        <a:bodyPr/>
        <a:lstStyle/>
        <a:p>
          <a:endParaRPr lang="ru-RU"/>
        </a:p>
      </dgm:t>
    </dgm:pt>
    <dgm:pt modelId="{8A7A97D2-669F-445C-ABD4-ED02AFD8AD6D}" type="sibTrans" cxnId="{233AB5B4-FFEB-4ABE-94DE-D2DB79368AAF}">
      <dgm:prSet/>
      <dgm:spPr/>
      <dgm:t>
        <a:bodyPr/>
        <a:lstStyle/>
        <a:p>
          <a:endParaRPr lang="ru-RU"/>
        </a:p>
      </dgm:t>
    </dgm:pt>
    <dgm:pt modelId="{228549B3-D0E7-4911-8B3C-D78F3C6D5C6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4.</a:t>
          </a:r>
          <a:endParaRPr lang="ru-RU" b="1" dirty="0">
            <a:solidFill>
              <a:schemeClr val="tx1"/>
            </a:solidFill>
          </a:endParaRPr>
        </a:p>
      </dgm:t>
    </dgm:pt>
    <dgm:pt modelId="{538E4223-72E1-407F-9EB4-3D7274977234}" type="parTrans" cxnId="{8C2AC390-AE91-45A3-A09A-B6024A5601F4}">
      <dgm:prSet/>
      <dgm:spPr/>
      <dgm:t>
        <a:bodyPr/>
        <a:lstStyle/>
        <a:p>
          <a:endParaRPr lang="ru-RU"/>
        </a:p>
      </dgm:t>
    </dgm:pt>
    <dgm:pt modelId="{900CF1E1-1527-45E0-9581-62C7EAD4D7E0}" type="sibTrans" cxnId="{8C2AC390-AE91-45A3-A09A-B6024A5601F4}">
      <dgm:prSet/>
      <dgm:spPr/>
      <dgm:t>
        <a:bodyPr/>
        <a:lstStyle/>
        <a:p>
          <a:endParaRPr lang="ru-RU"/>
        </a:p>
      </dgm:t>
    </dgm:pt>
    <dgm:pt modelId="{4239D3D9-00B0-43F9-AC35-C3D03413AF89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Рекомендовать министерству экономического развития внести корректировки в Методические указания по разработке, реализации и оценке результативности и эффективности государственных программ в части совершенствования методики оценки эффективности государственных программ.</a:t>
          </a:r>
          <a:endParaRPr lang="ru-RU" sz="1600" dirty="0"/>
        </a:p>
      </dgm:t>
    </dgm:pt>
    <dgm:pt modelId="{E21EECD7-51AF-4588-BA2E-7CEBD5E38DE5}" type="parTrans" cxnId="{EC6A2C21-4362-4571-BAFB-DF55135B3AB9}">
      <dgm:prSet/>
      <dgm:spPr/>
      <dgm:t>
        <a:bodyPr/>
        <a:lstStyle/>
        <a:p>
          <a:endParaRPr lang="ru-RU"/>
        </a:p>
      </dgm:t>
    </dgm:pt>
    <dgm:pt modelId="{1ADAC2DB-28EB-4014-8772-4F1EC7191FB0}" type="sibTrans" cxnId="{EC6A2C21-4362-4571-BAFB-DF55135B3AB9}">
      <dgm:prSet/>
      <dgm:spPr/>
      <dgm:t>
        <a:bodyPr/>
        <a:lstStyle/>
        <a:p>
          <a:endParaRPr lang="ru-RU"/>
        </a:p>
      </dgm:t>
    </dgm:pt>
    <dgm:pt modelId="{4BFE3F42-0A8E-4D94-ACE4-920DFA83A684}">
      <dgm:prSet phldrT="[Текст]" custT="1"/>
      <dgm:spPr/>
      <dgm:t>
        <a:bodyPr/>
        <a:lstStyle/>
        <a:p>
          <a:pPr rtl="0"/>
          <a:endParaRPr lang="ru-RU" sz="1600" b="1" dirty="0"/>
        </a:p>
      </dgm:t>
    </dgm:pt>
    <dgm:pt modelId="{FC44FEC2-6515-4DED-BDDB-780E57956EB7}" type="parTrans" cxnId="{F627D702-1E43-443F-950D-650B426310B4}">
      <dgm:prSet/>
      <dgm:spPr/>
      <dgm:t>
        <a:bodyPr/>
        <a:lstStyle/>
        <a:p>
          <a:endParaRPr lang="ru-RU"/>
        </a:p>
      </dgm:t>
    </dgm:pt>
    <dgm:pt modelId="{2334F75C-3715-42B4-A1F9-071274E0B853}" type="sibTrans" cxnId="{F627D702-1E43-443F-950D-650B426310B4}">
      <dgm:prSet/>
      <dgm:spPr/>
      <dgm:t>
        <a:bodyPr/>
        <a:lstStyle/>
        <a:p>
          <a:endParaRPr lang="ru-RU"/>
        </a:p>
      </dgm:t>
    </dgm:pt>
    <dgm:pt modelId="{83501648-BE7B-4DD5-A69C-BF22EF2E21C4}" type="pres">
      <dgm:prSet presAssocID="{F4D1F859-5FA3-40D2-AF70-8A8BE5877F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3A903E-6F5A-47A4-9D24-7FAB9F74229A}" type="pres">
      <dgm:prSet presAssocID="{0A8CB2D9-E6B1-4D9A-82E6-8BE7BB5B75DB}" presName="composite" presStyleCnt="0"/>
      <dgm:spPr/>
    </dgm:pt>
    <dgm:pt modelId="{7C90ADEF-EE55-4C4D-BA1C-431F291E6978}" type="pres">
      <dgm:prSet presAssocID="{0A8CB2D9-E6B1-4D9A-82E6-8BE7BB5B75DB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C7B5B-8EB1-4E43-9B1E-91213BC9707D}" type="pres">
      <dgm:prSet presAssocID="{0A8CB2D9-E6B1-4D9A-82E6-8BE7BB5B75DB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936E7-32CC-4568-AD68-260875D33780}" type="pres">
      <dgm:prSet presAssocID="{6446C29E-EB96-4FD1-AED2-3626D72163E7}" presName="sp" presStyleCnt="0"/>
      <dgm:spPr/>
    </dgm:pt>
    <dgm:pt modelId="{E64AA2AC-5A76-40C8-BE00-FF65EA1B516A}" type="pres">
      <dgm:prSet presAssocID="{A6EC4041-C654-4FD1-87A1-814FBE9370EB}" presName="composite" presStyleCnt="0"/>
      <dgm:spPr/>
    </dgm:pt>
    <dgm:pt modelId="{FB0ACBA8-CBD6-4969-BC2E-202AE18AB194}" type="pres">
      <dgm:prSet presAssocID="{A6EC4041-C654-4FD1-87A1-814FBE9370E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7536B-3F91-4D56-BEFB-852800844347}" type="pres">
      <dgm:prSet presAssocID="{A6EC4041-C654-4FD1-87A1-814FBE9370E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38163F-4E2D-41B1-BEE0-F0E0583D1FFE}" type="pres">
      <dgm:prSet presAssocID="{A82898C4-244B-4F8D-B3D3-94F4AC33DB1B}" presName="sp" presStyleCnt="0"/>
      <dgm:spPr/>
    </dgm:pt>
    <dgm:pt modelId="{196C1F3C-6D77-486E-AA31-25803DEF3909}" type="pres">
      <dgm:prSet presAssocID="{1CECBCBE-3106-4AFD-A943-91758E7445B7}" presName="composite" presStyleCnt="0"/>
      <dgm:spPr/>
    </dgm:pt>
    <dgm:pt modelId="{FE34D504-56CA-4360-AEF7-981B21731252}" type="pres">
      <dgm:prSet presAssocID="{1CECBCBE-3106-4AFD-A943-91758E7445B7}" presName="parentText" presStyleLbl="alignNode1" presStyleIdx="2" presStyleCnt="4" custLinFactNeighborX="0" custLinFactNeighborY="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18623-2E1E-44BD-BD84-29713B6CDAEA}" type="pres">
      <dgm:prSet presAssocID="{1CECBCBE-3106-4AFD-A943-91758E7445B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7DFCE-63CC-43A3-9F45-B7456DD54473}" type="pres">
      <dgm:prSet presAssocID="{95994C03-D3BA-4DE6-BA1D-43080164FABE}" presName="sp" presStyleCnt="0"/>
      <dgm:spPr/>
    </dgm:pt>
    <dgm:pt modelId="{E4DA3207-4311-492E-9436-97A8FE07D76E}" type="pres">
      <dgm:prSet presAssocID="{228549B3-D0E7-4911-8B3C-D78F3C6D5C68}" presName="composite" presStyleCnt="0"/>
      <dgm:spPr/>
    </dgm:pt>
    <dgm:pt modelId="{380DF900-80DA-4643-97DC-7B33F9B31306}" type="pres">
      <dgm:prSet presAssocID="{228549B3-D0E7-4911-8B3C-D78F3C6D5C6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E0EBD-8368-449D-8102-E274C36980E8}" type="pres">
      <dgm:prSet presAssocID="{228549B3-D0E7-4911-8B3C-D78F3C6D5C6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428332-E8AB-4AEE-ACBA-554BCF5542A1}" type="presOf" srcId="{A6EC4041-C654-4FD1-87A1-814FBE9370EB}" destId="{FB0ACBA8-CBD6-4969-BC2E-202AE18AB194}" srcOrd="0" destOrd="0" presId="urn:microsoft.com/office/officeart/2005/8/layout/chevron2"/>
    <dgm:cxn modelId="{8C2AC390-AE91-45A3-A09A-B6024A5601F4}" srcId="{F4D1F859-5FA3-40D2-AF70-8A8BE5877F84}" destId="{228549B3-D0E7-4911-8B3C-D78F3C6D5C68}" srcOrd="3" destOrd="0" parTransId="{538E4223-72E1-407F-9EB4-3D7274977234}" sibTransId="{900CF1E1-1527-45E0-9581-62C7EAD4D7E0}"/>
    <dgm:cxn modelId="{EC6A2C21-4362-4571-BAFB-DF55135B3AB9}" srcId="{228549B3-D0E7-4911-8B3C-D78F3C6D5C68}" destId="{4239D3D9-00B0-43F9-AC35-C3D03413AF89}" srcOrd="0" destOrd="0" parTransId="{E21EECD7-51AF-4588-BA2E-7CEBD5E38DE5}" sibTransId="{1ADAC2DB-28EB-4014-8772-4F1EC7191FB0}"/>
    <dgm:cxn modelId="{C7D7C7BC-2AA1-47F8-A969-C7B76F09245B}" type="presOf" srcId="{F4D1F859-5FA3-40D2-AF70-8A8BE5877F84}" destId="{83501648-BE7B-4DD5-A69C-BF22EF2E21C4}" srcOrd="0" destOrd="0" presId="urn:microsoft.com/office/officeart/2005/8/layout/chevron2"/>
    <dgm:cxn modelId="{18742A72-9724-4DD4-BAC3-A42ABCC260DC}" srcId="{0A8CB2D9-E6B1-4D9A-82E6-8BE7BB5B75DB}" destId="{5C4BB7FE-BBD2-4149-BFB8-D21FAEC6E80E}" srcOrd="0" destOrd="0" parTransId="{B9E503C5-AC11-48EE-8FD3-AE7933B90C6E}" sibTransId="{54416F01-2A06-4A16-AE20-5431FB83EABB}"/>
    <dgm:cxn modelId="{2DE0E542-D75D-4A42-BE17-CD36964FC56D}" type="presOf" srcId="{C4023FDD-FCF0-4310-B2D9-8864A1628295}" destId="{B837536B-3F91-4D56-BEFB-852800844347}" srcOrd="0" destOrd="0" presId="urn:microsoft.com/office/officeart/2005/8/layout/chevron2"/>
    <dgm:cxn modelId="{EAAB88C9-4FCE-49C1-948D-FF0DF560A66C}" type="presOf" srcId="{B2D1CB09-7B77-4A29-80EA-CF01CDA20D7E}" destId="{71418623-2E1E-44BD-BD84-29713B6CDAEA}" srcOrd="0" destOrd="2" presId="urn:microsoft.com/office/officeart/2005/8/layout/chevron2"/>
    <dgm:cxn modelId="{65FED5BC-1DB6-49F0-B7BA-9D8CDE0E9E53}" type="presOf" srcId="{1CECBCBE-3106-4AFD-A943-91758E7445B7}" destId="{FE34D504-56CA-4360-AEF7-981B21731252}" srcOrd="0" destOrd="0" presId="urn:microsoft.com/office/officeart/2005/8/layout/chevron2"/>
    <dgm:cxn modelId="{88A22EAB-AEF0-4EC0-957E-B9BD3572C441}" srcId="{A6EC4041-C654-4FD1-87A1-814FBE9370EB}" destId="{C4023FDD-FCF0-4310-B2D9-8864A1628295}" srcOrd="0" destOrd="0" parTransId="{1189E396-9A48-4AD0-A8F4-C16882E4F977}" sibTransId="{B2CB8359-0B95-45AB-A14F-934524784256}"/>
    <dgm:cxn modelId="{F627D702-1E43-443F-950D-650B426310B4}" srcId="{1CECBCBE-3106-4AFD-A943-91758E7445B7}" destId="{4BFE3F42-0A8E-4D94-ACE4-920DFA83A684}" srcOrd="0" destOrd="0" parTransId="{FC44FEC2-6515-4DED-BDDB-780E57956EB7}" sibTransId="{2334F75C-3715-42B4-A1F9-071274E0B853}"/>
    <dgm:cxn modelId="{ACA0F49A-35CA-4F94-9EB7-903FD226106B}" srcId="{1CECBCBE-3106-4AFD-A943-91758E7445B7}" destId="{B2D1CB09-7B77-4A29-80EA-CF01CDA20D7E}" srcOrd="2" destOrd="0" parTransId="{D1C13C61-ECE1-4591-A59F-7D8BAB159F86}" sibTransId="{2BE3D86A-EE7D-429E-A109-F459C106AA29}"/>
    <dgm:cxn modelId="{233AB5B4-FFEB-4ABE-94DE-D2DB79368AAF}" srcId="{1CECBCBE-3106-4AFD-A943-91758E7445B7}" destId="{737C6F7F-E623-448D-95B7-573F4935907A}" srcOrd="1" destOrd="0" parTransId="{9B049F44-7537-4675-B28E-90627E6FD8E0}" sibTransId="{8A7A97D2-669F-445C-ABD4-ED02AFD8AD6D}"/>
    <dgm:cxn modelId="{8C97AFF9-06A1-4E25-8EBE-6455D587B378}" type="presOf" srcId="{228549B3-D0E7-4911-8B3C-D78F3C6D5C68}" destId="{380DF900-80DA-4643-97DC-7B33F9B31306}" srcOrd="0" destOrd="0" presId="urn:microsoft.com/office/officeart/2005/8/layout/chevron2"/>
    <dgm:cxn modelId="{2AA0AF63-DB83-491B-AFBD-1386633B60A6}" type="presOf" srcId="{4BFE3F42-0A8E-4D94-ACE4-920DFA83A684}" destId="{71418623-2E1E-44BD-BD84-29713B6CDAEA}" srcOrd="0" destOrd="0" presId="urn:microsoft.com/office/officeart/2005/8/layout/chevron2"/>
    <dgm:cxn modelId="{E87B2F47-7C19-4FC7-BAFF-111A41CC6B7D}" srcId="{F4D1F859-5FA3-40D2-AF70-8A8BE5877F84}" destId="{0A8CB2D9-E6B1-4D9A-82E6-8BE7BB5B75DB}" srcOrd="0" destOrd="0" parTransId="{8FE7FAAC-CEEA-41A0-ACB9-D77004A3DF55}" sibTransId="{6446C29E-EB96-4FD1-AED2-3626D72163E7}"/>
    <dgm:cxn modelId="{8BACE1AA-6AF8-4B77-B5B5-6FA57905350E}" type="presOf" srcId="{5C4BB7FE-BBD2-4149-BFB8-D21FAEC6E80E}" destId="{AA5C7B5B-8EB1-4E43-9B1E-91213BC9707D}" srcOrd="0" destOrd="0" presId="urn:microsoft.com/office/officeart/2005/8/layout/chevron2"/>
    <dgm:cxn modelId="{2634AE1C-50D8-4F74-8FC3-4C6851758440}" type="presOf" srcId="{737C6F7F-E623-448D-95B7-573F4935907A}" destId="{71418623-2E1E-44BD-BD84-29713B6CDAEA}" srcOrd="0" destOrd="1" presId="urn:microsoft.com/office/officeart/2005/8/layout/chevron2"/>
    <dgm:cxn modelId="{4B753347-2692-4873-80FB-03CA73C88E30}" srcId="{F4D1F859-5FA3-40D2-AF70-8A8BE5877F84}" destId="{1CECBCBE-3106-4AFD-A943-91758E7445B7}" srcOrd="2" destOrd="0" parTransId="{A8B3A4FD-5FCE-4E07-8761-52287765FE20}" sibTransId="{95994C03-D3BA-4DE6-BA1D-43080164FABE}"/>
    <dgm:cxn modelId="{377119E8-4124-42C0-B95A-CC405FFE6D39}" type="presOf" srcId="{4239D3D9-00B0-43F9-AC35-C3D03413AF89}" destId="{781E0EBD-8368-449D-8102-E274C36980E8}" srcOrd="0" destOrd="0" presId="urn:microsoft.com/office/officeart/2005/8/layout/chevron2"/>
    <dgm:cxn modelId="{5766F8BE-8374-48A4-A9D5-FD0F1EB654E9}" srcId="{F4D1F859-5FA3-40D2-AF70-8A8BE5877F84}" destId="{A6EC4041-C654-4FD1-87A1-814FBE9370EB}" srcOrd="1" destOrd="0" parTransId="{53F1211E-211F-43D8-BE39-91B9FD458891}" sibTransId="{A82898C4-244B-4F8D-B3D3-94F4AC33DB1B}"/>
    <dgm:cxn modelId="{E7D16964-2136-4C31-A9D8-A1EB865E00B5}" type="presOf" srcId="{0A8CB2D9-E6B1-4D9A-82E6-8BE7BB5B75DB}" destId="{7C90ADEF-EE55-4C4D-BA1C-431F291E6978}" srcOrd="0" destOrd="0" presId="urn:microsoft.com/office/officeart/2005/8/layout/chevron2"/>
    <dgm:cxn modelId="{F1128995-21CB-4685-A698-12F4A953F275}" type="presParOf" srcId="{83501648-BE7B-4DD5-A69C-BF22EF2E21C4}" destId="{4F3A903E-6F5A-47A4-9D24-7FAB9F74229A}" srcOrd="0" destOrd="0" presId="urn:microsoft.com/office/officeart/2005/8/layout/chevron2"/>
    <dgm:cxn modelId="{3E175C68-E9AC-4B50-940A-C3EB4D279E5B}" type="presParOf" srcId="{4F3A903E-6F5A-47A4-9D24-7FAB9F74229A}" destId="{7C90ADEF-EE55-4C4D-BA1C-431F291E6978}" srcOrd="0" destOrd="0" presId="urn:microsoft.com/office/officeart/2005/8/layout/chevron2"/>
    <dgm:cxn modelId="{0613CF68-C7BF-4A20-9B59-CF3D09FF3159}" type="presParOf" srcId="{4F3A903E-6F5A-47A4-9D24-7FAB9F74229A}" destId="{AA5C7B5B-8EB1-4E43-9B1E-91213BC9707D}" srcOrd="1" destOrd="0" presId="urn:microsoft.com/office/officeart/2005/8/layout/chevron2"/>
    <dgm:cxn modelId="{2616FD15-AA60-43C4-87FE-6A65EF12A05A}" type="presParOf" srcId="{83501648-BE7B-4DD5-A69C-BF22EF2E21C4}" destId="{C1C936E7-32CC-4568-AD68-260875D33780}" srcOrd="1" destOrd="0" presId="urn:microsoft.com/office/officeart/2005/8/layout/chevron2"/>
    <dgm:cxn modelId="{7D80F2EE-D20D-4475-9975-3969C432662D}" type="presParOf" srcId="{83501648-BE7B-4DD5-A69C-BF22EF2E21C4}" destId="{E64AA2AC-5A76-40C8-BE00-FF65EA1B516A}" srcOrd="2" destOrd="0" presId="urn:microsoft.com/office/officeart/2005/8/layout/chevron2"/>
    <dgm:cxn modelId="{089B4688-F2BF-4380-AA94-DADD9F620D17}" type="presParOf" srcId="{E64AA2AC-5A76-40C8-BE00-FF65EA1B516A}" destId="{FB0ACBA8-CBD6-4969-BC2E-202AE18AB194}" srcOrd="0" destOrd="0" presId="urn:microsoft.com/office/officeart/2005/8/layout/chevron2"/>
    <dgm:cxn modelId="{BC13EA20-6E55-4B61-8E73-6716685A9A78}" type="presParOf" srcId="{E64AA2AC-5A76-40C8-BE00-FF65EA1B516A}" destId="{B837536B-3F91-4D56-BEFB-852800844347}" srcOrd="1" destOrd="0" presId="urn:microsoft.com/office/officeart/2005/8/layout/chevron2"/>
    <dgm:cxn modelId="{EFED9D90-C82E-43C6-A253-C5F1E99F416D}" type="presParOf" srcId="{83501648-BE7B-4DD5-A69C-BF22EF2E21C4}" destId="{CC38163F-4E2D-41B1-BEE0-F0E0583D1FFE}" srcOrd="3" destOrd="0" presId="urn:microsoft.com/office/officeart/2005/8/layout/chevron2"/>
    <dgm:cxn modelId="{343A9161-F4E1-4F61-9E5E-B793AF70499C}" type="presParOf" srcId="{83501648-BE7B-4DD5-A69C-BF22EF2E21C4}" destId="{196C1F3C-6D77-486E-AA31-25803DEF3909}" srcOrd="4" destOrd="0" presId="urn:microsoft.com/office/officeart/2005/8/layout/chevron2"/>
    <dgm:cxn modelId="{8ED8E16E-D5F3-4169-8865-1BB239AFB924}" type="presParOf" srcId="{196C1F3C-6D77-486E-AA31-25803DEF3909}" destId="{FE34D504-56CA-4360-AEF7-981B21731252}" srcOrd="0" destOrd="0" presId="urn:microsoft.com/office/officeart/2005/8/layout/chevron2"/>
    <dgm:cxn modelId="{6B951A8D-EFFC-4118-AE7B-6E537C90071E}" type="presParOf" srcId="{196C1F3C-6D77-486E-AA31-25803DEF3909}" destId="{71418623-2E1E-44BD-BD84-29713B6CDAEA}" srcOrd="1" destOrd="0" presId="urn:microsoft.com/office/officeart/2005/8/layout/chevron2"/>
    <dgm:cxn modelId="{CF57DF7E-22B1-41B1-8CED-D1A3A5A2F90B}" type="presParOf" srcId="{83501648-BE7B-4DD5-A69C-BF22EF2E21C4}" destId="{C957DFCE-63CC-43A3-9F45-B7456DD54473}" srcOrd="5" destOrd="0" presId="urn:microsoft.com/office/officeart/2005/8/layout/chevron2"/>
    <dgm:cxn modelId="{086B1B8C-EF8E-4844-A410-A3B4408E20CF}" type="presParOf" srcId="{83501648-BE7B-4DD5-A69C-BF22EF2E21C4}" destId="{E4DA3207-4311-492E-9436-97A8FE07D76E}" srcOrd="6" destOrd="0" presId="urn:microsoft.com/office/officeart/2005/8/layout/chevron2"/>
    <dgm:cxn modelId="{0C904841-5436-4639-BBE3-A5608CCB0650}" type="presParOf" srcId="{E4DA3207-4311-492E-9436-97A8FE07D76E}" destId="{380DF900-80DA-4643-97DC-7B33F9B31306}" srcOrd="0" destOrd="0" presId="urn:microsoft.com/office/officeart/2005/8/layout/chevron2"/>
    <dgm:cxn modelId="{842D7D5D-B475-4296-87B1-D624526D5591}" type="presParOf" srcId="{E4DA3207-4311-492E-9436-97A8FE07D76E}" destId="{781E0EBD-8368-449D-8102-E274C36980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429A-4996-4E8A-9907-26EBCB65C05D}" type="datetimeFigureOut">
              <a:rPr lang="en-US" smtClean="0"/>
              <a:pPr/>
              <a:t>6/28/2016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655AF-C603-43CA-9AB9-46F21F4844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8262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6/28/2016 12:49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9374301"/>
            <a:ext cx="6062187" cy="493474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062186" y="9374301"/>
            <a:ext cx="672018" cy="493474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293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778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5655AF-C603-43CA-9AB9-46F21F4844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523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6/28/2016 12:49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2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908720"/>
            <a:ext cx="7946205" cy="367240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О заключении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</a:t>
            </a: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на проект закона Тульской области «Об исполнении бюджета Тульской области</a:t>
            </a:r>
            <a: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/>
            </a:r>
            <a:br>
              <a:rPr lang="en-US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</a:b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за 2015 год»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2164" y="4941168"/>
            <a:ext cx="7924291" cy="1370012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000000"/>
                </a:solidFill>
              </a:rPr>
              <a:t>Кошельников Петр Иванович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редседатель счетной палаты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0000"/>
                </a:solidFill>
              </a:rPr>
              <a:t>Тульской области</a:t>
            </a:r>
            <a:endParaRPr lang="ru-RU" b="0" i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640960" cy="720080"/>
          </a:xfrm>
        </p:spPr>
        <p:txBody>
          <a:bodyPr/>
          <a:lstStyle/>
          <a:p>
            <a:pPr algn="ctr"/>
            <a:r>
              <a:rPr lang="ru-RU" sz="3200" b="1" dirty="0" smtClean="0"/>
              <a:t>Исполнение межбюджетных трансфертов (%)</a:t>
            </a:r>
            <a:endParaRPr lang="ru-RU" sz="32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589944102"/>
              </p:ext>
            </p:extLst>
          </p:nvPr>
        </p:nvGraphicFramePr>
        <p:xfrm>
          <a:off x="395536" y="1556792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2844066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48072"/>
            <a:ext cx="8928992" cy="692696"/>
          </a:xfrm>
        </p:spPr>
        <p:txBody>
          <a:bodyPr/>
          <a:lstStyle/>
          <a:p>
            <a:pPr algn="ctr"/>
            <a:r>
              <a:rPr lang="ru-RU" sz="4800" b="1" dirty="0" smtClean="0"/>
              <a:t>Проверка бюджетной отчетности</a:t>
            </a:r>
            <a:endParaRPr lang="ru-RU" sz="4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269182737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8814328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07504" y="764705"/>
            <a:ext cx="8928992" cy="576063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0" kern="1200" cap="none" spc="-150">
                <a:ln w="3175">
                  <a:noFill/>
                </a:ln>
                <a:gradFill>
                  <a:gsLst>
                    <a:gs pos="0">
                      <a:srgbClr val="2E59B0"/>
                    </a:gs>
                    <a:gs pos="49000">
                      <a:srgbClr val="161D32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algn="ctr"/>
            <a:r>
              <a:rPr lang="ru-RU" b="1" dirty="0" smtClean="0"/>
              <a:t>Предложения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457449512"/>
              </p:ext>
            </p:extLst>
          </p:nvPr>
        </p:nvGraphicFramePr>
        <p:xfrm>
          <a:off x="395536" y="1412776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8905933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755576" y="3068960"/>
            <a:ext cx="7872611" cy="1679996"/>
          </a:xfrm>
        </p:spPr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09362"/>
            <a:ext cx="8820472" cy="1523494"/>
          </a:xfrm>
        </p:spPr>
        <p:txBody>
          <a:bodyPr/>
          <a:lstStyle/>
          <a:p>
            <a:pPr algn="ctr"/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исполнения основных показателей бюджета области (в %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07237"/>
              </p:ext>
            </p:extLst>
          </p:nvPr>
        </p:nvGraphicFramePr>
        <p:xfrm>
          <a:off x="251520" y="1988841"/>
          <a:ext cx="8712966" cy="4320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224136"/>
                <a:gridCol w="1224136"/>
                <a:gridCol w="1368152"/>
                <a:gridCol w="1008112"/>
                <a:gridCol w="1152126"/>
              </a:tblGrid>
              <a:tr h="104359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Наименование</a:t>
                      </a:r>
                      <a:r>
                        <a:rPr lang="ru-RU" sz="2800" baseline="0" dirty="0" smtClean="0"/>
                        <a:t> показателя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2015</a:t>
                      </a:r>
                      <a:endParaRPr lang="ru-RU" sz="2800" dirty="0"/>
                    </a:p>
                  </a:txBody>
                  <a:tcPr/>
                </a:tc>
              </a:tr>
              <a:tr h="10922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Доходы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101,4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100,7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98,6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101,4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100,0</a:t>
                      </a:r>
                      <a:endParaRPr lang="ru-RU" sz="2800" dirty="0"/>
                    </a:p>
                  </a:txBody>
                  <a:tcPr/>
                </a:tc>
              </a:tr>
              <a:tr h="1092295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Расходы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88,5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92,0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95,2</a:t>
                      </a:r>
                      <a:endParaRPr lang="ru-RU" sz="2800" dirty="0"/>
                    </a:p>
                  </a:txBody>
                  <a:tcPr/>
                </a:tc>
              </a:tr>
              <a:tr h="109229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34,3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71,0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30,4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2582" y="6279703"/>
            <a:ext cx="5615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200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4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*	бюджет исполнен с профицитом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99556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92089"/>
            <a:ext cx="8640959" cy="764703"/>
          </a:xfrm>
        </p:spPr>
        <p:txBody>
          <a:bodyPr/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объема государственного долга Тульской области за 2009-2015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годы (млрд. руб.)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4137280934"/>
              </p:ext>
            </p:extLst>
          </p:nvPr>
        </p:nvGraphicFramePr>
        <p:xfrm>
          <a:off x="467544" y="1628800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00771604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648072"/>
            <a:ext cx="8856983" cy="764704"/>
          </a:xfrm>
        </p:spPr>
        <p:txBody>
          <a:bodyPr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</a:t>
            </a:r>
            <a:r>
              <a:rPr lang="ru-RU" sz="4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расходов</a:t>
            </a:r>
            <a:r>
              <a:rPr lang="ru-RU" sz="4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48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разделам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1781426777"/>
              </p:ext>
            </p:extLst>
          </p:nvPr>
        </p:nvGraphicFramePr>
        <p:xfrm>
          <a:off x="323528" y="1268760"/>
          <a:ext cx="84249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8279836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256" y="845415"/>
            <a:ext cx="8713232" cy="71137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Неисполненные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бюджетные</a:t>
            </a:r>
            <a:r>
              <a:rPr lang="ru-RU" sz="36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ассигнования</a:t>
            </a:r>
            <a:r>
              <a:rPr lang="ru-RU" sz="3600" b="1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2015 году  (млн. руб.)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416642506"/>
              </p:ext>
            </p:extLst>
          </p:nvPr>
        </p:nvGraphicFramePr>
        <p:xfrm>
          <a:off x="251256" y="1484784"/>
          <a:ext cx="856921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9334264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712968" cy="576064"/>
          </a:xfrm>
        </p:spPr>
        <p:txBody>
          <a:bodyPr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расходов по ГРБС  (млн. руб.)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581489244"/>
              </p:ext>
            </p:extLst>
          </p:nvPr>
        </p:nvGraphicFramePr>
        <p:xfrm>
          <a:off x="683568" y="980728"/>
          <a:ext cx="806489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84158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65137"/>
            <a:ext cx="8856984" cy="747639"/>
          </a:xfrm>
        </p:spPr>
        <p:txBody>
          <a:bodyPr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  <a:r>
              <a:rPr lang="ru-RU" sz="4400" dirty="0" smtClean="0"/>
              <a:t>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госпрограмм</a:t>
            </a:r>
            <a:r>
              <a:rPr lang="ru-RU" sz="4400" dirty="0" smtClean="0"/>
              <a:t>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(млн. руб.)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003300156"/>
              </p:ext>
            </p:extLst>
          </p:nvPr>
        </p:nvGraphicFramePr>
        <p:xfrm>
          <a:off x="683568" y="1340768"/>
          <a:ext cx="763284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3059435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008" y="648072"/>
            <a:ext cx="8928992" cy="692696"/>
          </a:xfrm>
        </p:spPr>
        <p:txBody>
          <a:bodyPr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госпрограмм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ru-RU" sz="4000" b="1" dirty="0" smtClean="0">
                <a:effectLst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показателям</a:t>
            </a:r>
            <a:r>
              <a:rPr lang="ru-RU" sz="4000" b="1" dirty="0" smtClean="0">
                <a:effectLst/>
              </a:rPr>
              <a:t>   </a:t>
            </a:r>
            <a:endParaRPr lang="ru-RU" sz="40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631199298"/>
              </p:ext>
            </p:extLst>
          </p:nvPr>
        </p:nvGraphicFramePr>
        <p:xfrm>
          <a:off x="323528" y="1673424"/>
          <a:ext cx="842493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4402" y="1268760"/>
            <a:ext cx="4350204" cy="461665"/>
          </a:xfrm>
        </p:spPr>
        <p:txBody>
          <a:bodyPr/>
          <a:lstStyle/>
          <a:p>
            <a:r>
              <a:rPr lang="ru-RU" dirty="0" smtClean="0"/>
              <a:t>Всего показателей - 597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744902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7"/>
            <a:ext cx="8928992" cy="648071"/>
          </a:xfrm>
        </p:spPr>
        <p:txBody>
          <a:bodyPr/>
          <a:lstStyle/>
          <a:p>
            <a:pPr algn="ctr"/>
            <a:r>
              <a:rPr lang="ru-RU" sz="4000" b="1" dirty="0" smtClean="0"/>
              <a:t>Структура межбюджетных трансфертов</a:t>
            </a:r>
            <a:endParaRPr lang="ru-RU" sz="40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30321151"/>
              </p:ext>
            </p:extLst>
          </p:nvPr>
        </p:nvGraphicFramePr>
        <p:xfrm>
          <a:off x="467544" y="1268760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378084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White Template with blue-green Segoe_TP1028678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3F853-FA01-4B06-983B-0DEE9474D6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Образцы слайдов презентации (белая панель с сине-зеленым оформлением)</Template>
  <TotalTime>587</TotalTime>
  <Words>517</Words>
  <Application>Microsoft Office PowerPoint</Application>
  <PresentationFormat>Экран (4:3)</PresentationFormat>
  <Paragraphs>118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1_White Template with blue-green Segoe_TP10286786</vt:lpstr>
      <vt:lpstr>Белый текст и шрифт Courier для слайдов с кодом</vt:lpstr>
      <vt:lpstr>О заключении на проект закона Тульской области «Об исполнении бюджета Тульской области за 2015 год»</vt:lpstr>
      <vt:lpstr>Динамика исполнения основных показателей бюджета области (в %) </vt:lpstr>
      <vt:lpstr>Изменение объема государственного долга Тульской области за 2009-2015 годы (млрд. руб.)</vt:lpstr>
      <vt:lpstr>Динамика расходов по разделам</vt:lpstr>
      <vt:lpstr>Неисполненные бюджетные ассигнования в 2015 году  (млн. руб.)</vt:lpstr>
      <vt:lpstr>Исполнение расходов по ГРБС  (млн. руб.)</vt:lpstr>
      <vt:lpstr>Исполнение госпрограмм (млн. руб.)</vt:lpstr>
      <vt:lpstr>Исполнение госпрограмм по показателям   </vt:lpstr>
      <vt:lpstr>Структура межбюджетных трансфертов</vt:lpstr>
      <vt:lpstr>Исполнение межбюджетных трансфертов (%)</vt:lpstr>
      <vt:lpstr>Проверка бюджетной отчетности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Гремякова Ольга Петровна</dc:creator>
  <cp:keywords/>
  <cp:lastModifiedBy>aju</cp:lastModifiedBy>
  <cp:revision>68</cp:revision>
  <cp:lastPrinted>2016-06-23T08:48:52Z</cp:lastPrinted>
  <dcterms:created xsi:type="dcterms:W3CDTF">2016-05-25T10:39:35Z</dcterms:created>
  <dcterms:modified xsi:type="dcterms:W3CDTF">2016-06-28T09:50:06Z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TC102867869990</vt:lpwstr>
  </property>
</Properties>
</file>