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9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15"/>
  </p:notesMasterIdLst>
  <p:sldIdLst>
    <p:sldId id="257" r:id="rId4"/>
    <p:sldId id="269" r:id="rId5"/>
    <p:sldId id="270" r:id="rId6"/>
    <p:sldId id="286" r:id="rId7"/>
    <p:sldId id="281" r:id="rId8"/>
    <p:sldId id="271" r:id="rId9"/>
    <p:sldId id="284" r:id="rId10"/>
    <p:sldId id="285" r:id="rId11"/>
    <p:sldId id="276" r:id="rId12"/>
    <p:sldId id="280" r:id="rId13"/>
    <p:sldId id="268" r:id="rId14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361" autoAdjust="0"/>
  </p:normalViewPr>
  <p:slideViewPr>
    <p:cSldViewPr>
      <p:cViewPr varScale="1">
        <p:scale>
          <a:sx n="84" d="100"/>
          <a:sy n="84" d="100"/>
        </p:scale>
        <p:origin x="145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169720183995901E-2"/>
          <c:y val="3.3909860709921157E-2"/>
          <c:w val="0.90464961079757789"/>
          <c:h val="0.8869808736529277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0410938030331053E-2"/>
                  <c:y val="-7.08425407287794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3355473245072721E-2"/>
                  <c:y val="-8.396152975262763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8234920890543256E-2"/>
                  <c:y val="-6.5594945119240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0702536619274816E-2"/>
                  <c:y val="-5.509975390016183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2797523007127742E-2"/>
                  <c:y val="-5.772355170493148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6086275836833711E-2"/>
                  <c:y val="-4.985215829062258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152367372024926E-2"/>
                  <c:y val="-4.722836048585295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6961071603664986E-2"/>
                  <c:y val="-6.297114731447063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ru-RU" sz="1197" b="1" i="0" u="none" strike="noStrike" kern="1200" baseline="0">
                      <a:solidFill>
                        <a:srgbClr val="000000">
                          <a:lumMod val="75000"/>
                          <a:lumOff val="25000"/>
                        </a:srgb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Лист1!$A$2:$A$11</c:f>
              <c:numCache>
                <c:formatCode>General</c:formatCode>
                <c:ptCount val="10"/>
                <c:pt idx="3" formatCode="dd/mm/yyyy">
                  <c:v>40909</c:v>
                </c:pt>
                <c:pt idx="4" formatCode="dd/mm/yyyy">
                  <c:v>41275</c:v>
                </c:pt>
                <c:pt idx="5" formatCode="dd/mm/yyyy">
                  <c:v>41640</c:v>
                </c:pt>
                <c:pt idx="6" formatCode="dd/mm/yyyy">
                  <c:v>42005</c:v>
                </c:pt>
                <c:pt idx="7" formatCode="dd/mm/yyyy">
                  <c:v>42370</c:v>
                </c:pt>
                <c:pt idx="8" formatCode="dd/mm/yyyy">
                  <c:v>42736</c:v>
                </c:pt>
                <c:pt idx="9" formatCode="dd/mm/yyyy">
                  <c:v>43101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3">
                  <c:v>6179.5</c:v>
                </c:pt>
                <c:pt idx="4">
                  <c:v>8426</c:v>
                </c:pt>
                <c:pt idx="5">
                  <c:v>13900</c:v>
                </c:pt>
                <c:pt idx="6">
                  <c:v>15900</c:v>
                </c:pt>
                <c:pt idx="7">
                  <c:v>15900</c:v>
                </c:pt>
                <c:pt idx="8">
                  <c:v>15727.6</c:v>
                </c:pt>
                <c:pt idx="9">
                  <c:v>18676.400000000001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54133304"/>
        <c:axId val="154133688"/>
      </c:lineChart>
      <c:dateAx>
        <c:axId val="154133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4133688"/>
        <c:crosses val="autoZero"/>
        <c:auto val="1"/>
        <c:lblOffset val="100"/>
        <c:baseTimeUnit val="years"/>
      </c:dateAx>
      <c:valAx>
        <c:axId val="154133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4133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1948354944688681E-2"/>
          <c:y val="7.2724206167108715E-2"/>
          <c:w val="0.80571206373894921"/>
          <c:h val="0.8187665138656091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52.9</c:v>
                </c:pt>
                <c:pt idx="1">
                  <c:v>13.7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6350"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0.11168288806117059"/>
                  <c:y val="-7.926681855380703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7865933999536116E-2"/>
                  <c:y val="8.012040133255933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7091638940702498E-2"/>
                  <c:y val="0.1941564395818306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6002227822639612E-2"/>
                  <c:y val="-3.56895008535827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1298013670995616"/>
                  <c:y val="-3.897160878838188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Налог на прибыль</c:v>
                </c:pt>
                <c:pt idx="1">
                  <c:v>НДФЛ</c:v>
                </c:pt>
                <c:pt idx="2">
                  <c:v>Акцизы</c:v>
                </c:pt>
                <c:pt idx="3">
                  <c:v>Налог на имущество</c:v>
                </c:pt>
                <c:pt idx="4">
                  <c:v>Прочие доходы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17.5</c:v>
                </c:pt>
                <c:pt idx="1">
                  <c:v>16.2</c:v>
                </c:pt>
                <c:pt idx="2">
                  <c:v>10.7</c:v>
                </c:pt>
                <c:pt idx="3">
                  <c:v>4.4000000000000004</c:v>
                </c:pt>
                <c:pt idx="4">
                  <c:v>4.0999999999999996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Транспортный налог</c:v>
                </c:pt>
                <c:pt idx="1">
                  <c:v>Налог на имущество организаций</c:v>
                </c:pt>
                <c:pt idx="2">
                  <c:v>Прочие налоги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0.1</c:v>
                </c:pt>
                <c:pt idx="2">
                  <c:v>0.4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Лист1!$A$2:$A$4</c:f>
              <c:strCache>
                <c:ptCount val="3"/>
                <c:pt idx="0">
                  <c:v>Транспортный налог</c:v>
                </c:pt>
                <c:pt idx="1">
                  <c:v>Налог на имущество организаций</c:v>
                </c:pt>
                <c:pt idx="2">
                  <c:v>Прочие налоги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0"/>
      <c:rotY val="20"/>
      <c:depthPercent val="100"/>
      <c:rAngAx val="1"/>
    </c:view3D>
    <c:floor>
      <c:thickness val="0"/>
      <c:spPr>
        <a:noFill/>
        <a:ln w="3175">
          <a:solidFill>
            <a:srgbClr val="808080"/>
          </a:solidFill>
          <a:prstDash val="solid"/>
        </a:ln>
      </c:spPr>
    </c:floor>
    <c:sideWall>
      <c:thickness val="0"/>
      <c:spPr>
        <a:solidFill>
          <a:srgbClr val="9BBB59">
            <a:lumMod val="20000"/>
            <a:lumOff val="80000"/>
          </a:srgbClr>
        </a:solidFill>
      </c:spPr>
    </c:sideWall>
    <c:backWall>
      <c:thickness val="0"/>
      <c:spPr>
        <a:solidFill>
          <a:srgbClr val="CCFFFF"/>
        </a:solidFill>
      </c:spPr>
    </c:backWall>
    <c:plotArea>
      <c:layout>
        <c:manualLayout>
          <c:layoutTarget val="inner"/>
          <c:xMode val="edge"/>
          <c:yMode val="edge"/>
          <c:x val="0.34829679583814188"/>
          <c:y val="0.16480845406135267"/>
          <c:w val="0.60367816638935723"/>
          <c:h val="0.82613681102362202"/>
        </c:manualLayout>
      </c:layout>
      <c:bar3DChart>
        <c:barDir val="bar"/>
        <c:grouping val="clustere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rgbClr val="ED7D31">
                <a:lumMod val="40000"/>
                <a:lumOff val="60000"/>
              </a:srgb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B/>
            </a:sp3d>
          </c:spPr>
          <c:invertIfNegative val="0"/>
          <c:dLbls>
            <c:dLbl>
              <c:idx val="0"/>
              <c:layout>
                <c:manualLayout>
                  <c:x val="-1.5828294019036352E-16"/>
                  <c:y val="3.333366141732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Лист1!$A$2:$A$7</c:f>
              <c:strCache>
                <c:ptCount val="6"/>
                <c:pt idx="0">
                  <c:v>О льготном налогобложении при осуществлении инвестиционной деятельности</c:v>
                </c:pt>
                <c:pt idx="1">
                  <c:v>О транспортном налоге</c:v>
                </c:pt>
                <c:pt idx="2">
                  <c:v>Об установлении налоговых ставок УСН</c:v>
                </c:pt>
                <c:pt idx="3">
                  <c:v>Об установлении налоговых ставок для отдельных категорий ИП</c:v>
                </c:pt>
                <c:pt idx="4">
                  <c:v>О льготном налогообложении</c:v>
                </c:pt>
                <c:pt idx="5">
                  <c:v>О налоге на имущество организаций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1070.8</c:v>
                </c:pt>
                <c:pt idx="1">
                  <c:v>428.7</c:v>
                </c:pt>
                <c:pt idx="2">
                  <c:v>27.4</c:v>
                </c:pt>
                <c:pt idx="3">
                  <c:v>27.7</c:v>
                </c:pt>
                <c:pt idx="4">
                  <c:v>21.6</c:v>
                </c:pt>
                <c:pt idx="5">
                  <c:v>17.600000000000001</c:v>
                </c:pt>
              </c:numCache>
            </c:numRef>
          </c:val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2017 год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B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-8.6337146557307863E-3"/>
                  <c:y val="-3.33330052493438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rgbClr val="5B9BD5">
                  <a:lumMod val="40000"/>
                  <a:lumOff val="60000"/>
                </a:srgbClr>
              </a:solidFill>
              <a:ln w="6350">
                <a:solidFill>
                  <a:sysClr val="window" lastClr="FFFFFF"/>
                </a:solidFill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Лист1!$A$2:$A$7</c:f>
              <c:strCache>
                <c:ptCount val="6"/>
                <c:pt idx="0">
                  <c:v>О льготном налогобложении при осуществлении инвестиционной деятельности</c:v>
                </c:pt>
                <c:pt idx="1">
                  <c:v>О транспортном налоге</c:v>
                </c:pt>
                <c:pt idx="2">
                  <c:v>Об установлении налоговых ставок УСН</c:v>
                </c:pt>
                <c:pt idx="3">
                  <c:v>Об установлении налоговых ставок для отдельных категорий ИП</c:v>
                </c:pt>
                <c:pt idx="4">
                  <c:v>О льготном налогообложении</c:v>
                </c:pt>
                <c:pt idx="5">
                  <c:v>О налоге на имущество организаций</c:v>
                </c:pt>
              </c:strCache>
            </c:strRef>
          </c:cat>
          <c:val>
            <c:numRef>
              <c:f>Лист1!$C$2:$C$7</c:f>
              <c:numCache>
                <c:formatCode>0.0</c:formatCode>
                <c:ptCount val="6"/>
                <c:pt idx="0">
                  <c:v>952.2</c:v>
                </c:pt>
                <c:pt idx="1">
                  <c:v>363</c:v>
                </c:pt>
                <c:pt idx="2">
                  <c:v>87.8</c:v>
                </c:pt>
                <c:pt idx="3">
                  <c:v>69</c:v>
                </c:pt>
                <c:pt idx="4">
                  <c:v>25</c:v>
                </c:pt>
                <c:pt idx="5">
                  <c:v>13.8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gapDepth val="100"/>
        <c:shape val="cylinder"/>
        <c:axId val="155511152"/>
        <c:axId val="155232696"/>
        <c:axId val="0"/>
      </c:bar3DChart>
      <c:catAx>
        <c:axId val="15551115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 algn="r">
              <a:defRPr sz="1000" b="1" i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5232696"/>
        <c:crosses val="autoZero"/>
        <c:auto val="1"/>
        <c:lblAlgn val="ctr"/>
        <c:lblOffset val="100"/>
        <c:noMultiLvlLbl val="0"/>
      </c:catAx>
      <c:valAx>
        <c:axId val="155232696"/>
        <c:scaling>
          <c:orientation val="minMax"/>
          <c:max val="500"/>
          <c:min val="0"/>
        </c:scaling>
        <c:delete val="0"/>
        <c:axPos val="t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5511152"/>
        <c:crosses val="autoZero"/>
        <c:crossBetween val="between"/>
      </c:valAx>
      <c:spPr>
        <a:solidFill>
          <a:srgbClr val="FFC000">
            <a:lumMod val="20000"/>
            <a:lumOff val="80000"/>
          </a:srgbClr>
        </a:solidFill>
      </c:spPr>
    </c:plotArea>
    <c:legend>
      <c:legendPos val="b"/>
      <c:legendEntry>
        <c:idx val="0"/>
        <c:txPr>
          <a:bodyPr/>
          <a:lstStyle/>
          <a:p>
            <a:pPr>
              <a:defRPr sz="1100" b="0" i="0" baseline="0">
                <a:ln>
                  <a:noFill/>
                </a:ln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100" b="1">
                <a:ln>
                  <a:noFill/>
                </a:ln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71227517076229918"/>
          <c:y val="0.85687237532808458"/>
          <c:w val="0.24275599145202426"/>
          <c:h val="6.456528871391079E-2"/>
        </c:manualLayout>
      </c:layout>
      <c:overlay val="0"/>
      <c:spPr>
        <a:noFill/>
        <a:ln w="25411">
          <a:noFill/>
        </a:ln>
      </c:spPr>
      <c:txPr>
        <a:bodyPr/>
        <a:lstStyle/>
        <a:p>
          <a:pPr>
            <a:defRPr sz="1100">
              <a:ln>
                <a:noFill/>
              </a:ln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0"/>
    <c:dispBlanksAs val="gap"/>
    <c:showDLblsOverMax val="0"/>
  </c:chart>
  <c:spPr>
    <a:solidFill>
      <a:srgbClr val="FFC000">
        <a:lumMod val="20000"/>
        <a:lumOff val="80000"/>
      </a:srgbClr>
    </a:solidFill>
    <a:ln>
      <a:noFill/>
    </a:ln>
    <a:scene3d>
      <a:camera prst="orthographicFront"/>
      <a:lightRig rig="threePt" dir="t"/>
    </a:scene3d>
    <a:sp3d prstMaterial="dkEdge"/>
  </c:sp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9370045840317316E-2"/>
          <c:y val="6.2499896700873823E-2"/>
          <c:w val="0.87039918269950789"/>
          <c:h val="0.846138430745786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2.5058024953749092E-2"/>
                  <c:y val="-7.9034161434221629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4746199697618142E-2"/>
                  <c:y val="0.1313186009496908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3008989339348797E-2"/>
                  <c:y val="-6.6039131361779963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0380271757244398E-3"/>
                  <c:y val="-0.1141048345643834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5.8963859088120657E-2"/>
                  <c:y val="-2.568883989296558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Министерство образования</c:v>
                </c:pt>
                <c:pt idx="1">
                  <c:v>Министертсво здравоохранения</c:v>
                </c:pt>
                <c:pt idx="2">
                  <c:v>Министерство труда и социальной защиты</c:v>
                </c:pt>
                <c:pt idx="3">
                  <c:v>Министерство транспорта</c:v>
                </c:pt>
                <c:pt idx="4">
                  <c:v>Министерство строительства и ЖКХ</c:v>
                </c:pt>
                <c:pt idx="5">
                  <c:v>Иные ОИВ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25.8</c:v>
                </c:pt>
                <c:pt idx="1">
                  <c:v>18.100000000000001</c:v>
                </c:pt>
                <c:pt idx="2">
                  <c:v>23.1</c:v>
                </c:pt>
                <c:pt idx="3">
                  <c:v>8.2000000000000011</c:v>
                </c:pt>
                <c:pt idx="4">
                  <c:v>5.7</c:v>
                </c:pt>
                <c:pt idx="5">
                  <c:v>19.100000000000001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Перевыполнено показателей</c:v>
                </c:pt>
                <c:pt idx="1">
                  <c:v>Выполнено показателей</c:v>
                </c:pt>
                <c:pt idx="2">
                  <c:v>Выполнено не в полном объеме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241</c:v>
                </c:pt>
                <c:pt idx="1">
                  <c:v>232</c:v>
                </c:pt>
                <c:pt idx="2">
                  <c:v>124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Перевыполнено показателей</c:v>
                </c:pt>
                <c:pt idx="1">
                  <c:v>Выполнено показателей</c:v>
                </c:pt>
                <c:pt idx="2">
                  <c:v>Выполнено не в полном объеме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300</c:v>
                </c:pt>
                <c:pt idx="1">
                  <c:v>231</c:v>
                </c:pt>
                <c:pt idx="2">
                  <c:v>106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Перевыполнено показателей</c:v>
                </c:pt>
                <c:pt idx="1">
                  <c:v>Выполнено показателей</c:v>
                </c:pt>
                <c:pt idx="2">
                  <c:v>Выполнено не в полном объеме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328</c:v>
                </c:pt>
                <c:pt idx="1">
                  <c:v>255</c:v>
                </c:pt>
                <c:pt idx="2">
                  <c:v>109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00248496"/>
        <c:axId val="155635120"/>
      </c:barChart>
      <c:catAx>
        <c:axId val="100248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5635120"/>
        <c:crosses val="autoZero"/>
        <c:auto val="1"/>
        <c:lblAlgn val="ctr"/>
        <c:lblOffset val="100"/>
        <c:noMultiLvlLbl val="0"/>
      </c:catAx>
      <c:valAx>
        <c:axId val="155635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0248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chemeClr val="accent1">
                  <a:lumMod val="20000"/>
                  <a:lumOff val="80000"/>
                </a:schemeClr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accent1">
                    <a:lumMod val="20000"/>
                    <a:lumOff val="80000"/>
                  </a:schemeClr>
                </a:solidFill>
              </a:ln>
              <a:effectLst/>
              <a:sp3d contourW="25400">
                <a:contourClr>
                  <a:schemeClr val="accent1">
                    <a:lumMod val="20000"/>
                    <a:lumOff val="80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accent1">
                    <a:lumMod val="20000"/>
                    <a:lumOff val="80000"/>
                  </a:schemeClr>
                </a:solidFill>
              </a:ln>
              <a:effectLst/>
              <a:sp3d contourW="25400">
                <a:contourClr>
                  <a:schemeClr val="accent1">
                    <a:lumMod val="20000"/>
                    <a:lumOff val="80000"/>
                  </a:schemeClr>
                </a:contourClr>
              </a:sp3d>
            </c:spPr>
          </c:dPt>
          <c:dLbls>
            <c:dLbl>
              <c:idx val="0"/>
              <c:layout>
                <c:manualLayout>
                  <c:x val="-0.11720165365506199"/>
                  <c:y val="-0.188079756364320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8124407420490449E-2"/>
                  <c:y val="-3.1158241208419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0.96600000000000041</c:v>
                </c:pt>
                <c:pt idx="1">
                  <c:v>3.4000000000000002E-2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solidFill>
          <a:schemeClr val="tx2">
            <a:lumMod val="40000"/>
            <a:lumOff val="60000"/>
          </a:schemeClr>
        </a:solid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chemeClr val="bg2">
        <a:lumMod val="20000"/>
        <a:lumOff val="80000"/>
      </a:schemeClr>
    </a:solidFill>
    <a:ln>
      <a:noFill/>
    </a:ln>
    <a:effectLst>
      <a:outerShdw blurRad="50800" dist="50800" dir="5400000" algn="ctr" rotWithShape="0">
        <a:srgbClr val="92D050"/>
      </a:outerShdw>
    </a:effectLst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3885595799090167E-2"/>
          <c:y val="2.3043305987273908E-2"/>
          <c:w val="0.90894571203003072"/>
          <c:h val="0.7859381117959320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Субвенции бюджетам муниципальных образований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0290272565585205E-2"/>
                  <c:y val="-3.21936281965484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277659414440677E-2"/>
                  <c:y val="-7.42929881458811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7458964736464886E-2"/>
                  <c:y val="-4.70522258257247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0.64832946073186015</c:v>
                </c:pt>
                <c:pt idx="1">
                  <c:v>0.69899999999999995</c:v>
                </c:pt>
                <c:pt idx="2">
                  <c:v>0.64700000000000046</c:v>
                </c:pt>
                <c:pt idx="3" formatCode="0.00%">
                  <c:v>0.67600000000000071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 бюджетам муниципальных образований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1215803947054088E-2"/>
                  <c:y val="-1.73350305673723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9655013749701389E-2"/>
                  <c:y val="-2.9717195258352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4337384341759473E-2"/>
                  <c:y val="-4.4575792887528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Лист1!$C$2:$C$5</c:f>
              <c:numCache>
                <c:formatCode>0.0%</c:formatCode>
                <c:ptCount val="4"/>
                <c:pt idx="0">
                  <c:v>0.2532800214857257</c:v>
                </c:pt>
                <c:pt idx="1">
                  <c:v>0.2100000000000001</c:v>
                </c:pt>
                <c:pt idx="2">
                  <c:v>0.2410000000000001</c:v>
                </c:pt>
                <c:pt idx="3" formatCode="0.00%">
                  <c:v>0.222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Дотации бюджетам муниципальных образований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8094223552348589E-2"/>
                  <c:y val="-1.73350305673722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8729482368232454E-2"/>
                  <c:y val="-3.96229270111365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0580545131170147E-2"/>
                  <c:y val="-6.1910823454900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Лист1!$D$2:$D$5</c:f>
              <c:numCache>
                <c:formatCode>0.0%</c:formatCode>
                <c:ptCount val="4"/>
                <c:pt idx="0">
                  <c:v>9.1049746023813313E-2</c:v>
                </c:pt>
                <c:pt idx="1">
                  <c:v>8.1000000000000003E-2</c:v>
                </c:pt>
                <c:pt idx="2">
                  <c:v>8.0000000000000043E-2</c:v>
                </c:pt>
                <c:pt idx="3" formatCode="0.00%">
                  <c:v>7.9000000000000056E-2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6533433354995955E-2"/>
                  <c:y val="-4.45757928875286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9019754933817583E-2"/>
                  <c:y val="-4.9528658763920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4337384341759584E-2"/>
                  <c:y val="-5.44815246403128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Лист1!$E$2:$E$5</c:f>
              <c:numCache>
                <c:formatCode>0.0%</c:formatCode>
                <c:ptCount val="4"/>
                <c:pt idx="0">
                  <c:v>7.3407717586008794E-3</c:v>
                </c:pt>
                <c:pt idx="1">
                  <c:v>1.0000000000000005E-2</c:v>
                </c:pt>
                <c:pt idx="2">
                  <c:v>3.2000000000000028E-2</c:v>
                </c:pt>
                <c:pt idx="3">
                  <c:v>2.3E-2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8543200"/>
        <c:axId val="138543592"/>
        <c:axId val="0"/>
      </c:bar3DChart>
      <c:catAx>
        <c:axId val="13854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8543592"/>
        <c:crosses val="autoZero"/>
        <c:auto val="1"/>
        <c:lblAlgn val="ctr"/>
        <c:lblOffset val="100"/>
        <c:noMultiLvlLbl val="0"/>
      </c:catAx>
      <c:valAx>
        <c:axId val="138543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8543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D1F859-5FA3-40D2-AF70-8A8BE5877F8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8CB2D9-E6B1-4D9A-82E6-8BE7BB5B75DB}">
      <dgm:prSet phldrT="[Текст]"/>
      <dgm:spPr>
        <a:solidFill>
          <a:schemeClr val="tx2">
            <a:lumMod val="20000"/>
            <a:lumOff val="80000"/>
          </a:schemeClr>
        </a:solidFill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1.</a:t>
          </a:r>
          <a:endParaRPr lang="ru-RU" b="1" dirty="0">
            <a:solidFill>
              <a:schemeClr val="tx1"/>
            </a:solidFill>
          </a:endParaRPr>
        </a:p>
      </dgm:t>
    </dgm:pt>
    <dgm:pt modelId="{8FE7FAAC-CEEA-41A0-ACB9-D77004A3DF55}" type="parTrans" cxnId="{E87B2F47-7C19-4FC7-BAFF-111A41CC6B7D}">
      <dgm:prSet/>
      <dgm:spPr/>
      <dgm:t>
        <a:bodyPr/>
        <a:lstStyle/>
        <a:p>
          <a:endParaRPr lang="ru-RU"/>
        </a:p>
      </dgm:t>
    </dgm:pt>
    <dgm:pt modelId="{6446C29E-EB96-4FD1-AED2-3626D72163E7}" type="sibTrans" cxnId="{E87B2F47-7C19-4FC7-BAFF-111A41CC6B7D}">
      <dgm:prSet/>
      <dgm:spPr/>
      <dgm:t>
        <a:bodyPr/>
        <a:lstStyle/>
        <a:p>
          <a:endParaRPr lang="ru-RU"/>
        </a:p>
      </dgm:t>
    </dgm:pt>
    <dgm:pt modelId="{5C4BB7FE-BBD2-4149-BFB8-D21FAEC6E80E}">
      <dgm:prSet phldrT="[Текст]" custT="1"/>
      <dgm:spPr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pPr rtl="0"/>
          <a:r>
            <a:rPr lang="ru-RU" sz="1600" b="1" dirty="0" smtClean="0"/>
            <a:t>Рекомендовать органам исполнительной власти повысить качество управления государственными финансами, принять меры к обеспечению исполнения расходов в утвержденных объемах.</a:t>
          </a:r>
          <a:endParaRPr lang="ru-RU" sz="1600" b="1" dirty="0"/>
        </a:p>
      </dgm:t>
    </dgm:pt>
    <dgm:pt modelId="{B9E503C5-AC11-48EE-8FD3-AE7933B90C6E}" type="parTrans" cxnId="{18742A72-9724-4DD4-BAC3-A42ABCC260DC}">
      <dgm:prSet/>
      <dgm:spPr/>
      <dgm:t>
        <a:bodyPr/>
        <a:lstStyle/>
        <a:p>
          <a:endParaRPr lang="ru-RU"/>
        </a:p>
      </dgm:t>
    </dgm:pt>
    <dgm:pt modelId="{54416F01-2A06-4A16-AE20-5431FB83EABB}" type="sibTrans" cxnId="{18742A72-9724-4DD4-BAC3-A42ABCC260DC}">
      <dgm:prSet/>
      <dgm:spPr/>
      <dgm:t>
        <a:bodyPr/>
        <a:lstStyle/>
        <a:p>
          <a:endParaRPr lang="ru-RU"/>
        </a:p>
      </dgm:t>
    </dgm:pt>
    <dgm:pt modelId="{A6EC4041-C654-4FD1-87A1-814FBE9370EB}">
      <dgm:prSet phldrT="[Текст]"/>
      <dgm:spPr>
        <a:solidFill>
          <a:schemeClr val="tx2">
            <a:lumMod val="20000"/>
            <a:lumOff val="80000"/>
          </a:schemeClr>
        </a:solidFill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2.</a:t>
          </a:r>
          <a:endParaRPr lang="ru-RU" b="1" dirty="0">
            <a:solidFill>
              <a:schemeClr val="tx1"/>
            </a:solidFill>
          </a:endParaRPr>
        </a:p>
      </dgm:t>
    </dgm:pt>
    <dgm:pt modelId="{53F1211E-211F-43D8-BE39-91B9FD458891}" type="parTrans" cxnId="{5766F8BE-8374-48A4-A9D5-FD0F1EB654E9}">
      <dgm:prSet/>
      <dgm:spPr/>
      <dgm:t>
        <a:bodyPr/>
        <a:lstStyle/>
        <a:p>
          <a:endParaRPr lang="ru-RU"/>
        </a:p>
      </dgm:t>
    </dgm:pt>
    <dgm:pt modelId="{A82898C4-244B-4F8D-B3D3-94F4AC33DB1B}" type="sibTrans" cxnId="{5766F8BE-8374-48A4-A9D5-FD0F1EB654E9}">
      <dgm:prSet/>
      <dgm:spPr/>
      <dgm:t>
        <a:bodyPr/>
        <a:lstStyle/>
        <a:p>
          <a:endParaRPr lang="ru-RU"/>
        </a:p>
      </dgm:t>
    </dgm:pt>
    <dgm:pt modelId="{C4023FDD-FCF0-4310-B2D9-8864A1628295}">
      <dgm:prSet phldrT="[Текст]" custT="1"/>
      <dgm:spPr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pPr rtl="0"/>
          <a:r>
            <a:rPr lang="ru-RU" sz="1600" b="1" dirty="0" smtClean="0"/>
            <a:t>Принять меры по совершенствованию внутреннего финансового контроля и осуществлению регулярных проверок подведомственных учреждений и организаций.</a:t>
          </a:r>
          <a:endParaRPr lang="ru-RU" sz="1600" b="1" dirty="0"/>
        </a:p>
      </dgm:t>
    </dgm:pt>
    <dgm:pt modelId="{1189E396-9A48-4AD0-A8F4-C16882E4F977}" type="parTrans" cxnId="{88A22EAB-AEF0-4EC0-957E-B9BD3572C441}">
      <dgm:prSet/>
      <dgm:spPr/>
      <dgm:t>
        <a:bodyPr/>
        <a:lstStyle/>
        <a:p>
          <a:endParaRPr lang="ru-RU"/>
        </a:p>
      </dgm:t>
    </dgm:pt>
    <dgm:pt modelId="{B2CB8359-0B95-45AB-A14F-934524784256}" type="sibTrans" cxnId="{88A22EAB-AEF0-4EC0-957E-B9BD3572C441}">
      <dgm:prSet/>
      <dgm:spPr/>
      <dgm:t>
        <a:bodyPr/>
        <a:lstStyle/>
        <a:p>
          <a:endParaRPr lang="ru-RU"/>
        </a:p>
      </dgm:t>
    </dgm:pt>
    <dgm:pt modelId="{1CECBCBE-3106-4AFD-A943-91758E7445B7}">
      <dgm:prSet phldrT="[Текст]"/>
      <dgm:spPr>
        <a:solidFill>
          <a:schemeClr val="tx2">
            <a:lumMod val="20000"/>
            <a:lumOff val="80000"/>
          </a:schemeClr>
        </a:solidFill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3.</a:t>
          </a:r>
          <a:endParaRPr lang="ru-RU" b="1" dirty="0">
            <a:solidFill>
              <a:schemeClr val="tx1"/>
            </a:solidFill>
          </a:endParaRPr>
        </a:p>
      </dgm:t>
    </dgm:pt>
    <dgm:pt modelId="{A8B3A4FD-5FCE-4E07-8761-52287765FE20}" type="parTrans" cxnId="{4B753347-2692-4873-80FB-03CA73C88E30}">
      <dgm:prSet/>
      <dgm:spPr/>
      <dgm:t>
        <a:bodyPr/>
        <a:lstStyle/>
        <a:p>
          <a:endParaRPr lang="ru-RU"/>
        </a:p>
      </dgm:t>
    </dgm:pt>
    <dgm:pt modelId="{95994C03-D3BA-4DE6-BA1D-43080164FABE}" type="sibTrans" cxnId="{4B753347-2692-4873-80FB-03CA73C88E30}">
      <dgm:prSet/>
      <dgm:spPr/>
      <dgm:t>
        <a:bodyPr/>
        <a:lstStyle/>
        <a:p>
          <a:endParaRPr lang="ru-RU"/>
        </a:p>
      </dgm:t>
    </dgm:pt>
    <dgm:pt modelId="{B2D1CB09-7B77-4A29-80EA-CF01CDA20D7E}">
      <dgm:prSet phldrT="[Текст]" custT="1"/>
      <dgm:spPr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sz="1600" b="1" dirty="0" smtClean="0"/>
            <a:t>Усилить контроль за своевременным принятием результатов и предоставлением отчетных документов по предоставленным межбюджетным трансфертам</a:t>
          </a:r>
          <a:r>
            <a:rPr lang="ru-RU" sz="1600" dirty="0" smtClean="0"/>
            <a:t>.</a:t>
          </a:r>
          <a:endParaRPr lang="ru-RU" sz="1600" dirty="0"/>
        </a:p>
      </dgm:t>
    </dgm:pt>
    <dgm:pt modelId="{D1C13C61-ECE1-4591-A59F-7D8BAB159F86}" type="parTrans" cxnId="{ACA0F49A-35CA-4F94-9EB7-903FD226106B}">
      <dgm:prSet/>
      <dgm:spPr/>
      <dgm:t>
        <a:bodyPr/>
        <a:lstStyle/>
        <a:p>
          <a:endParaRPr lang="ru-RU"/>
        </a:p>
      </dgm:t>
    </dgm:pt>
    <dgm:pt modelId="{2BE3D86A-EE7D-429E-A109-F459C106AA29}" type="sibTrans" cxnId="{ACA0F49A-35CA-4F94-9EB7-903FD226106B}">
      <dgm:prSet/>
      <dgm:spPr/>
      <dgm:t>
        <a:bodyPr/>
        <a:lstStyle/>
        <a:p>
          <a:endParaRPr lang="ru-RU"/>
        </a:p>
      </dgm:t>
    </dgm:pt>
    <dgm:pt modelId="{4BFE3F42-0A8E-4D94-ACE4-920DFA83A684}">
      <dgm:prSet phldrT="[Текст]" custT="1"/>
      <dgm:spPr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pPr rtl="0"/>
          <a:endParaRPr lang="ru-RU" sz="1600" b="1" dirty="0"/>
        </a:p>
      </dgm:t>
    </dgm:pt>
    <dgm:pt modelId="{FC44FEC2-6515-4DED-BDDB-780E57956EB7}" type="parTrans" cxnId="{F627D702-1E43-443F-950D-650B426310B4}">
      <dgm:prSet/>
      <dgm:spPr/>
      <dgm:t>
        <a:bodyPr/>
        <a:lstStyle/>
        <a:p>
          <a:endParaRPr lang="ru-RU"/>
        </a:p>
      </dgm:t>
    </dgm:pt>
    <dgm:pt modelId="{2334F75C-3715-42B4-A1F9-071274E0B853}" type="sibTrans" cxnId="{F627D702-1E43-443F-950D-650B426310B4}">
      <dgm:prSet/>
      <dgm:spPr/>
      <dgm:t>
        <a:bodyPr/>
        <a:lstStyle/>
        <a:p>
          <a:endParaRPr lang="ru-RU"/>
        </a:p>
      </dgm:t>
    </dgm:pt>
    <dgm:pt modelId="{C4703C68-C02F-4E26-BB3D-7729CACD9FA4}">
      <dgm:prSet phldrT="[Текст]"/>
      <dgm:spPr>
        <a:solidFill>
          <a:schemeClr val="tx2">
            <a:lumMod val="20000"/>
            <a:lumOff val="80000"/>
          </a:schemeClr>
        </a:solidFill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4.</a:t>
          </a:r>
          <a:endParaRPr lang="ru-RU" b="1" dirty="0">
            <a:solidFill>
              <a:schemeClr val="tx1"/>
            </a:solidFill>
          </a:endParaRPr>
        </a:p>
      </dgm:t>
    </dgm:pt>
    <dgm:pt modelId="{FF86D498-06C5-4CEB-B080-E72711CB591C}" type="parTrans" cxnId="{19C46EF9-6CD5-4B0A-A41A-6C5EDFE5DFAF}">
      <dgm:prSet/>
      <dgm:spPr/>
      <dgm:t>
        <a:bodyPr/>
        <a:lstStyle/>
        <a:p>
          <a:endParaRPr lang="ru-RU"/>
        </a:p>
      </dgm:t>
    </dgm:pt>
    <dgm:pt modelId="{42E9EC66-5497-4B93-A1DB-925AE8502049}" type="sibTrans" cxnId="{19C46EF9-6CD5-4B0A-A41A-6C5EDFE5DFAF}">
      <dgm:prSet/>
      <dgm:spPr/>
      <dgm:t>
        <a:bodyPr/>
        <a:lstStyle/>
        <a:p>
          <a:endParaRPr lang="ru-RU"/>
        </a:p>
      </dgm:t>
    </dgm:pt>
    <dgm:pt modelId="{D88123DD-5FCB-4E5B-B5CB-6FEADE15DD03}">
      <dgm:prSet phldrT="[Текст]"/>
      <dgm:spPr>
        <a:solidFill>
          <a:schemeClr val="tx2">
            <a:lumMod val="20000"/>
            <a:lumOff val="80000"/>
          </a:schemeClr>
        </a:solidFill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5.</a:t>
          </a:r>
          <a:endParaRPr lang="ru-RU" b="1" dirty="0">
            <a:solidFill>
              <a:schemeClr val="tx1"/>
            </a:solidFill>
          </a:endParaRPr>
        </a:p>
      </dgm:t>
    </dgm:pt>
    <dgm:pt modelId="{27F097BA-3E3A-4FE4-8C09-CEFB55B39665}" type="parTrans" cxnId="{989102C4-3DE1-461E-A5E3-C135A441E577}">
      <dgm:prSet/>
      <dgm:spPr/>
      <dgm:t>
        <a:bodyPr/>
        <a:lstStyle/>
        <a:p>
          <a:endParaRPr lang="ru-RU"/>
        </a:p>
      </dgm:t>
    </dgm:pt>
    <dgm:pt modelId="{E9782B6A-40D4-43CE-9F6D-3B0DE5576B63}" type="sibTrans" cxnId="{989102C4-3DE1-461E-A5E3-C135A441E577}">
      <dgm:prSet/>
      <dgm:spPr/>
      <dgm:t>
        <a:bodyPr/>
        <a:lstStyle/>
        <a:p>
          <a:endParaRPr lang="ru-RU"/>
        </a:p>
      </dgm:t>
    </dgm:pt>
    <dgm:pt modelId="{4AFB0534-9138-47B4-993C-E98B578FB427}">
      <dgm:prSet custT="1"/>
      <dgm:spPr/>
      <dgm:t>
        <a:bodyPr/>
        <a:lstStyle/>
        <a:p>
          <a:r>
            <a:rPr lang="ru-RU" sz="1600" b="1" dirty="0" smtClean="0"/>
            <a:t>Рекомендовать Правительству области, главным распорядителям средств бюджета области принять меры по включению показателей для оценки эффективности применения налоговых льгот и преференций в Госпрограммы.</a:t>
          </a:r>
          <a:endParaRPr lang="ru-RU" sz="1600" b="1" dirty="0"/>
        </a:p>
      </dgm:t>
    </dgm:pt>
    <dgm:pt modelId="{A6F70072-D3B0-4989-AAB5-CA8065339089}" type="parTrans" cxnId="{C7AE76BA-865F-4845-8047-5D81BA5B3127}">
      <dgm:prSet/>
      <dgm:spPr/>
      <dgm:t>
        <a:bodyPr/>
        <a:lstStyle/>
        <a:p>
          <a:endParaRPr lang="ru-RU"/>
        </a:p>
      </dgm:t>
    </dgm:pt>
    <dgm:pt modelId="{BDADED24-9A5B-4369-AD81-038BBB481656}" type="sibTrans" cxnId="{C7AE76BA-865F-4845-8047-5D81BA5B3127}">
      <dgm:prSet/>
      <dgm:spPr/>
      <dgm:t>
        <a:bodyPr/>
        <a:lstStyle/>
        <a:p>
          <a:endParaRPr lang="ru-RU"/>
        </a:p>
      </dgm:t>
    </dgm:pt>
    <dgm:pt modelId="{7BEE9880-ED16-4388-81C3-7DCEC28B8E47}">
      <dgm:prSet custT="1"/>
      <dgm:spPr/>
      <dgm:t>
        <a:bodyPr/>
        <a:lstStyle/>
        <a:p>
          <a:r>
            <a:rPr lang="ru-RU" sz="1600" b="1" dirty="0" smtClean="0"/>
            <a:t>Рекомендовать главным распорядителям средств бюджета области принять меры к повышению результативности реализации Госпрограмм. </a:t>
          </a:r>
          <a:endParaRPr lang="ru-RU" sz="1600" b="1" dirty="0"/>
        </a:p>
      </dgm:t>
    </dgm:pt>
    <dgm:pt modelId="{9449E1CA-39CF-45E9-A334-BF0A2C4D290A}" type="parTrans" cxnId="{16EC87A4-97AC-4242-B047-0104300E55D9}">
      <dgm:prSet/>
      <dgm:spPr/>
      <dgm:t>
        <a:bodyPr/>
        <a:lstStyle/>
        <a:p>
          <a:endParaRPr lang="ru-RU"/>
        </a:p>
      </dgm:t>
    </dgm:pt>
    <dgm:pt modelId="{EFEC20F1-7FCE-42EE-8F54-92035FEC13A1}" type="sibTrans" cxnId="{16EC87A4-97AC-4242-B047-0104300E55D9}">
      <dgm:prSet/>
      <dgm:spPr/>
      <dgm:t>
        <a:bodyPr/>
        <a:lstStyle/>
        <a:p>
          <a:endParaRPr lang="ru-RU"/>
        </a:p>
      </dgm:t>
    </dgm:pt>
    <dgm:pt modelId="{559A78D5-457E-4A42-B132-98A5CD3A00A1}">
      <dgm:prSet phldrT="[Текст]"/>
      <dgm:spPr>
        <a:solidFill>
          <a:schemeClr val="tx2">
            <a:lumMod val="20000"/>
            <a:lumOff val="80000"/>
          </a:schemeClr>
        </a:solidFill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b="1" smtClean="0">
              <a:solidFill>
                <a:schemeClr val="tx1"/>
              </a:solidFill>
            </a:rPr>
            <a:t>6.</a:t>
          </a:r>
          <a:endParaRPr lang="ru-RU" b="1" dirty="0">
            <a:solidFill>
              <a:schemeClr val="tx1"/>
            </a:solidFill>
          </a:endParaRPr>
        </a:p>
      </dgm:t>
    </dgm:pt>
    <dgm:pt modelId="{3440429E-5785-405A-ADF7-357B05F1E981}" type="parTrans" cxnId="{FFB3AAA4-844D-4C96-9D05-D9FF21E6C077}">
      <dgm:prSet/>
      <dgm:spPr/>
      <dgm:t>
        <a:bodyPr/>
        <a:lstStyle/>
        <a:p>
          <a:endParaRPr lang="ru-RU"/>
        </a:p>
      </dgm:t>
    </dgm:pt>
    <dgm:pt modelId="{274888E2-1DDD-4C54-920C-AEF84A0EA6EE}" type="sibTrans" cxnId="{FFB3AAA4-844D-4C96-9D05-D9FF21E6C077}">
      <dgm:prSet/>
      <dgm:spPr/>
      <dgm:t>
        <a:bodyPr/>
        <a:lstStyle/>
        <a:p>
          <a:endParaRPr lang="ru-RU"/>
        </a:p>
      </dgm:t>
    </dgm:pt>
    <dgm:pt modelId="{88ABAE7A-7BD6-4D76-A382-2ED4B697FC23}">
      <dgm:prSet/>
      <dgm:spPr/>
      <dgm:t>
        <a:bodyPr/>
        <a:lstStyle/>
        <a:p>
          <a:r>
            <a:rPr lang="ru-RU" b="1" dirty="0" smtClean="0"/>
            <a:t>Продолжить работу по организации эффективного межведомственного взаимодействия органами исполнительной власти области и территориальными органами федеральных органов исполнительной власти с целью сокращения задолженности по региональным налогам и увеличения поступлений в бюджет области</a:t>
          </a:r>
          <a:r>
            <a:rPr lang="ru-RU" b="1" dirty="0" smtClean="0">
              <a:solidFill>
                <a:schemeClr val="tx1"/>
              </a:solidFill>
            </a:rPr>
            <a:t>.</a:t>
          </a:r>
          <a:endParaRPr lang="ru-RU" dirty="0"/>
        </a:p>
      </dgm:t>
    </dgm:pt>
    <dgm:pt modelId="{0FBFF487-2730-45CD-BA54-A0E238F9C822}" type="parTrans" cxnId="{2EBAA579-3A66-4919-B897-CA73F1301D34}">
      <dgm:prSet/>
      <dgm:spPr/>
      <dgm:t>
        <a:bodyPr/>
        <a:lstStyle/>
        <a:p>
          <a:endParaRPr lang="ru-RU"/>
        </a:p>
      </dgm:t>
    </dgm:pt>
    <dgm:pt modelId="{347B7012-C6A8-45E7-96A4-5CEE8F439337}" type="sibTrans" cxnId="{2EBAA579-3A66-4919-B897-CA73F1301D34}">
      <dgm:prSet/>
      <dgm:spPr/>
      <dgm:t>
        <a:bodyPr/>
        <a:lstStyle/>
        <a:p>
          <a:endParaRPr lang="ru-RU"/>
        </a:p>
      </dgm:t>
    </dgm:pt>
    <dgm:pt modelId="{83501648-BE7B-4DD5-A69C-BF22EF2E21C4}" type="pres">
      <dgm:prSet presAssocID="{F4D1F859-5FA3-40D2-AF70-8A8BE5877F8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3A903E-6F5A-47A4-9D24-7FAB9F74229A}" type="pres">
      <dgm:prSet presAssocID="{0A8CB2D9-E6B1-4D9A-82E6-8BE7BB5B75DB}" presName="composite" presStyleCnt="0"/>
      <dgm:spPr/>
    </dgm:pt>
    <dgm:pt modelId="{7C90ADEF-EE55-4C4D-BA1C-431F291E6978}" type="pres">
      <dgm:prSet presAssocID="{0A8CB2D9-E6B1-4D9A-82E6-8BE7BB5B75DB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5C7B5B-8EB1-4E43-9B1E-91213BC9707D}" type="pres">
      <dgm:prSet presAssocID="{0A8CB2D9-E6B1-4D9A-82E6-8BE7BB5B75DB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C936E7-32CC-4568-AD68-260875D33780}" type="pres">
      <dgm:prSet presAssocID="{6446C29E-EB96-4FD1-AED2-3626D72163E7}" presName="sp" presStyleCnt="0"/>
      <dgm:spPr/>
    </dgm:pt>
    <dgm:pt modelId="{E64AA2AC-5A76-40C8-BE00-FF65EA1B516A}" type="pres">
      <dgm:prSet presAssocID="{A6EC4041-C654-4FD1-87A1-814FBE9370EB}" presName="composite" presStyleCnt="0"/>
      <dgm:spPr/>
    </dgm:pt>
    <dgm:pt modelId="{FB0ACBA8-CBD6-4969-BC2E-202AE18AB194}" type="pres">
      <dgm:prSet presAssocID="{A6EC4041-C654-4FD1-87A1-814FBE9370EB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37536B-3F91-4D56-BEFB-852800844347}" type="pres">
      <dgm:prSet presAssocID="{A6EC4041-C654-4FD1-87A1-814FBE9370EB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38163F-4E2D-41B1-BEE0-F0E0583D1FFE}" type="pres">
      <dgm:prSet presAssocID="{A82898C4-244B-4F8D-B3D3-94F4AC33DB1B}" presName="sp" presStyleCnt="0"/>
      <dgm:spPr/>
    </dgm:pt>
    <dgm:pt modelId="{196C1F3C-6D77-486E-AA31-25803DEF3909}" type="pres">
      <dgm:prSet presAssocID="{1CECBCBE-3106-4AFD-A943-91758E7445B7}" presName="composite" presStyleCnt="0"/>
      <dgm:spPr/>
    </dgm:pt>
    <dgm:pt modelId="{FE34D504-56CA-4360-AEF7-981B21731252}" type="pres">
      <dgm:prSet presAssocID="{1CECBCBE-3106-4AFD-A943-91758E7445B7}" presName="parentText" presStyleLbl="alignNode1" presStyleIdx="2" presStyleCnt="6" custLinFactNeighborX="0" custLinFactNeighborY="2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418623-2E1E-44BD-BD84-29713B6CDAEA}" type="pres">
      <dgm:prSet presAssocID="{1CECBCBE-3106-4AFD-A943-91758E7445B7}" presName="descendantText" presStyleLbl="alignAcc1" presStyleIdx="2" presStyleCnt="6" custLinFactNeighborX="0" custLinFactNeighborY="-39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57DFCE-63CC-43A3-9F45-B7456DD54473}" type="pres">
      <dgm:prSet presAssocID="{95994C03-D3BA-4DE6-BA1D-43080164FABE}" presName="sp" presStyleCnt="0"/>
      <dgm:spPr/>
    </dgm:pt>
    <dgm:pt modelId="{236A78E0-041A-46C2-B16E-4312EB91BB40}" type="pres">
      <dgm:prSet presAssocID="{C4703C68-C02F-4E26-BB3D-7729CACD9FA4}" presName="composite" presStyleCnt="0"/>
      <dgm:spPr/>
    </dgm:pt>
    <dgm:pt modelId="{0356FD87-AD95-498B-AE87-846AD8C4493B}" type="pres">
      <dgm:prSet presAssocID="{C4703C68-C02F-4E26-BB3D-7729CACD9FA4}" presName="parentText" presStyleLbl="alignNode1" presStyleIdx="3" presStyleCnt="6" custLinFactNeighborX="0" custLinFactNeighborY="2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6DA470-0C2A-47E6-BCEF-BAD33B956238}" type="pres">
      <dgm:prSet presAssocID="{C4703C68-C02F-4E26-BB3D-7729CACD9FA4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2576BF-071D-40B7-927E-BA8EFE98F229}" type="pres">
      <dgm:prSet presAssocID="{42E9EC66-5497-4B93-A1DB-925AE8502049}" presName="sp" presStyleCnt="0"/>
      <dgm:spPr/>
    </dgm:pt>
    <dgm:pt modelId="{FA2B4D2D-8CAF-44D8-913C-F7A38A46FB45}" type="pres">
      <dgm:prSet presAssocID="{D88123DD-5FCB-4E5B-B5CB-6FEADE15DD03}" presName="composite" presStyleCnt="0"/>
      <dgm:spPr/>
    </dgm:pt>
    <dgm:pt modelId="{2E2FA4B9-C817-4193-9E79-F358CF9894BA}" type="pres">
      <dgm:prSet presAssocID="{D88123DD-5FCB-4E5B-B5CB-6FEADE15DD03}" presName="parentText" presStyleLbl="alignNode1" presStyleIdx="4" presStyleCnt="6" custLinFactNeighborX="0" custLinFactNeighborY="2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BC79E8-7D75-4704-B644-A16E0A270D33}" type="pres">
      <dgm:prSet presAssocID="{D88123DD-5FCB-4E5B-B5CB-6FEADE15DD03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2D30B4-BB37-4B83-AC11-37A4F682808B}" type="pres">
      <dgm:prSet presAssocID="{E9782B6A-40D4-43CE-9F6D-3B0DE5576B63}" presName="sp" presStyleCnt="0"/>
      <dgm:spPr/>
    </dgm:pt>
    <dgm:pt modelId="{631213D1-C7A0-4379-85BF-38475AEDAAF5}" type="pres">
      <dgm:prSet presAssocID="{559A78D5-457E-4A42-B132-98A5CD3A00A1}" presName="composite" presStyleCnt="0"/>
      <dgm:spPr/>
    </dgm:pt>
    <dgm:pt modelId="{7EC0C371-1FC8-4F55-9B2F-BD5ECBCA4E03}" type="pres">
      <dgm:prSet presAssocID="{559A78D5-457E-4A42-B132-98A5CD3A00A1}" presName="parentText" presStyleLbl="alignNode1" presStyleIdx="5" presStyleCnt="6" custLinFactNeighborX="0" custLinFactNeighborY="2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49989F-01F8-4BB1-8200-FFF93E3E1AAB}" type="pres">
      <dgm:prSet presAssocID="{559A78D5-457E-4A42-B132-98A5CD3A00A1}" presName="descendantText" presStyleLbl="alignAcc1" presStyleIdx="5" presStyleCnt="6" custScaleY="1483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BAA579-3A66-4919-B897-CA73F1301D34}" srcId="{559A78D5-457E-4A42-B132-98A5CD3A00A1}" destId="{88ABAE7A-7BD6-4D76-A382-2ED4B697FC23}" srcOrd="0" destOrd="0" parTransId="{0FBFF487-2730-45CD-BA54-A0E238F9C822}" sibTransId="{347B7012-C6A8-45E7-96A4-5CEE8F439337}"/>
    <dgm:cxn modelId="{2AA0AF63-DB83-491B-AFBD-1386633B60A6}" type="presOf" srcId="{4BFE3F42-0A8E-4D94-ACE4-920DFA83A684}" destId="{71418623-2E1E-44BD-BD84-29713B6CDAEA}" srcOrd="0" destOrd="0" presId="urn:microsoft.com/office/officeart/2005/8/layout/chevron2"/>
    <dgm:cxn modelId="{8D029B81-31CC-46ED-97B3-DF4FC9BB50FE}" type="presOf" srcId="{7BEE9880-ED16-4388-81C3-7DCEC28B8E47}" destId="{7ABC79E8-7D75-4704-B644-A16E0A270D33}" srcOrd="0" destOrd="0" presId="urn:microsoft.com/office/officeart/2005/8/layout/chevron2"/>
    <dgm:cxn modelId="{16EC87A4-97AC-4242-B047-0104300E55D9}" srcId="{D88123DD-5FCB-4E5B-B5CB-6FEADE15DD03}" destId="{7BEE9880-ED16-4388-81C3-7DCEC28B8E47}" srcOrd="0" destOrd="0" parTransId="{9449E1CA-39CF-45E9-A334-BF0A2C4D290A}" sibTransId="{EFEC20F1-7FCE-42EE-8F54-92035FEC13A1}"/>
    <dgm:cxn modelId="{E87B2F47-7C19-4FC7-BAFF-111A41CC6B7D}" srcId="{F4D1F859-5FA3-40D2-AF70-8A8BE5877F84}" destId="{0A8CB2D9-E6B1-4D9A-82E6-8BE7BB5B75DB}" srcOrd="0" destOrd="0" parTransId="{8FE7FAAC-CEEA-41A0-ACB9-D77004A3DF55}" sibTransId="{6446C29E-EB96-4FD1-AED2-3626D72163E7}"/>
    <dgm:cxn modelId="{914B9B94-265B-456D-BBDB-58A36EAC6F73}" type="presOf" srcId="{4AFB0534-9138-47B4-993C-E98B578FB427}" destId="{DD6DA470-0C2A-47E6-BCEF-BAD33B956238}" srcOrd="0" destOrd="0" presId="urn:microsoft.com/office/officeart/2005/8/layout/chevron2"/>
    <dgm:cxn modelId="{EAAB88C9-4FCE-49C1-948D-FF0DF560A66C}" type="presOf" srcId="{B2D1CB09-7B77-4A29-80EA-CF01CDA20D7E}" destId="{71418623-2E1E-44BD-BD84-29713B6CDAEA}" srcOrd="0" destOrd="1" presId="urn:microsoft.com/office/officeart/2005/8/layout/chevron2"/>
    <dgm:cxn modelId="{ACA0F49A-35CA-4F94-9EB7-903FD226106B}" srcId="{1CECBCBE-3106-4AFD-A943-91758E7445B7}" destId="{B2D1CB09-7B77-4A29-80EA-CF01CDA20D7E}" srcOrd="1" destOrd="0" parTransId="{D1C13C61-ECE1-4591-A59F-7D8BAB159F86}" sibTransId="{2BE3D86A-EE7D-429E-A109-F459C106AA29}"/>
    <dgm:cxn modelId="{F627D702-1E43-443F-950D-650B426310B4}" srcId="{1CECBCBE-3106-4AFD-A943-91758E7445B7}" destId="{4BFE3F42-0A8E-4D94-ACE4-920DFA83A684}" srcOrd="0" destOrd="0" parTransId="{FC44FEC2-6515-4DED-BDDB-780E57956EB7}" sibTransId="{2334F75C-3715-42B4-A1F9-071274E0B853}"/>
    <dgm:cxn modelId="{4BEBD9CD-D609-4A40-9650-140F7EEA2EC3}" type="presOf" srcId="{88ABAE7A-7BD6-4D76-A382-2ED4B697FC23}" destId="{9149989F-01F8-4BB1-8200-FFF93E3E1AAB}" srcOrd="0" destOrd="0" presId="urn:microsoft.com/office/officeart/2005/8/layout/chevron2"/>
    <dgm:cxn modelId="{18742A72-9724-4DD4-BAC3-A42ABCC260DC}" srcId="{0A8CB2D9-E6B1-4D9A-82E6-8BE7BB5B75DB}" destId="{5C4BB7FE-BBD2-4149-BFB8-D21FAEC6E80E}" srcOrd="0" destOrd="0" parTransId="{B9E503C5-AC11-48EE-8FD3-AE7933B90C6E}" sibTransId="{54416F01-2A06-4A16-AE20-5431FB83EABB}"/>
    <dgm:cxn modelId="{65FED5BC-1DB6-49F0-B7BA-9D8CDE0E9E53}" type="presOf" srcId="{1CECBCBE-3106-4AFD-A943-91758E7445B7}" destId="{FE34D504-56CA-4360-AEF7-981B21731252}" srcOrd="0" destOrd="0" presId="urn:microsoft.com/office/officeart/2005/8/layout/chevron2"/>
    <dgm:cxn modelId="{88A22EAB-AEF0-4EC0-957E-B9BD3572C441}" srcId="{A6EC4041-C654-4FD1-87A1-814FBE9370EB}" destId="{C4023FDD-FCF0-4310-B2D9-8864A1628295}" srcOrd="0" destOrd="0" parTransId="{1189E396-9A48-4AD0-A8F4-C16882E4F977}" sibTransId="{B2CB8359-0B95-45AB-A14F-934524784256}"/>
    <dgm:cxn modelId="{C7D7C7BC-2AA1-47F8-A969-C7B76F09245B}" type="presOf" srcId="{F4D1F859-5FA3-40D2-AF70-8A8BE5877F84}" destId="{83501648-BE7B-4DD5-A69C-BF22EF2E21C4}" srcOrd="0" destOrd="0" presId="urn:microsoft.com/office/officeart/2005/8/layout/chevron2"/>
    <dgm:cxn modelId="{97AA87E8-7E8F-48E0-B368-8F2D016D74C6}" type="presOf" srcId="{559A78D5-457E-4A42-B132-98A5CD3A00A1}" destId="{7EC0C371-1FC8-4F55-9B2F-BD5ECBCA4E03}" srcOrd="0" destOrd="0" presId="urn:microsoft.com/office/officeart/2005/8/layout/chevron2"/>
    <dgm:cxn modelId="{4B753347-2692-4873-80FB-03CA73C88E30}" srcId="{F4D1F859-5FA3-40D2-AF70-8A8BE5877F84}" destId="{1CECBCBE-3106-4AFD-A943-91758E7445B7}" srcOrd="2" destOrd="0" parTransId="{A8B3A4FD-5FCE-4E07-8761-52287765FE20}" sibTransId="{95994C03-D3BA-4DE6-BA1D-43080164FABE}"/>
    <dgm:cxn modelId="{2DE0E542-D75D-4A42-BE17-CD36964FC56D}" type="presOf" srcId="{C4023FDD-FCF0-4310-B2D9-8864A1628295}" destId="{B837536B-3F91-4D56-BEFB-852800844347}" srcOrd="0" destOrd="0" presId="urn:microsoft.com/office/officeart/2005/8/layout/chevron2"/>
    <dgm:cxn modelId="{C7AE76BA-865F-4845-8047-5D81BA5B3127}" srcId="{C4703C68-C02F-4E26-BB3D-7729CACD9FA4}" destId="{4AFB0534-9138-47B4-993C-E98B578FB427}" srcOrd="0" destOrd="0" parTransId="{A6F70072-D3B0-4989-AAB5-CA8065339089}" sibTransId="{BDADED24-9A5B-4369-AD81-038BBB481656}"/>
    <dgm:cxn modelId="{8BACE1AA-6AF8-4B77-B5B5-6FA57905350E}" type="presOf" srcId="{5C4BB7FE-BBD2-4149-BFB8-D21FAEC6E80E}" destId="{AA5C7B5B-8EB1-4E43-9B1E-91213BC9707D}" srcOrd="0" destOrd="0" presId="urn:microsoft.com/office/officeart/2005/8/layout/chevron2"/>
    <dgm:cxn modelId="{989102C4-3DE1-461E-A5E3-C135A441E577}" srcId="{F4D1F859-5FA3-40D2-AF70-8A8BE5877F84}" destId="{D88123DD-5FCB-4E5B-B5CB-6FEADE15DD03}" srcOrd="4" destOrd="0" parTransId="{27F097BA-3E3A-4FE4-8C09-CEFB55B39665}" sibTransId="{E9782B6A-40D4-43CE-9F6D-3B0DE5576B63}"/>
    <dgm:cxn modelId="{E7D16964-2136-4C31-A9D8-A1EB865E00B5}" type="presOf" srcId="{0A8CB2D9-E6B1-4D9A-82E6-8BE7BB5B75DB}" destId="{7C90ADEF-EE55-4C4D-BA1C-431F291E6978}" srcOrd="0" destOrd="0" presId="urn:microsoft.com/office/officeart/2005/8/layout/chevron2"/>
    <dgm:cxn modelId="{A4A68E55-6FDE-4B64-B0CB-FEE59EA3F426}" type="presOf" srcId="{D88123DD-5FCB-4E5B-B5CB-6FEADE15DD03}" destId="{2E2FA4B9-C817-4193-9E79-F358CF9894BA}" srcOrd="0" destOrd="0" presId="urn:microsoft.com/office/officeart/2005/8/layout/chevron2"/>
    <dgm:cxn modelId="{FFB3AAA4-844D-4C96-9D05-D9FF21E6C077}" srcId="{F4D1F859-5FA3-40D2-AF70-8A8BE5877F84}" destId="{559A78D5-457E-4A42-B132-98A5CD3A00A1}" srcOrd="5" destOrd="0" parTransId="{3440429E-5785-405A-ADF7-357B05F1E981}" sibTransId="{274888E2-1DDD-4C54-920C-AEF84A0EA6EE}"/>
    <dgm:cxn modelId="{5766F8BE-8374-48A4-A9D5-FD0F1EB654E9}" srcId="{F4D1F859-5FA3-40D2-AF70-8A8BE5877F84}" destId="{A6EC4041-C654-4FD1-87A1-814FBE9370EB}" srcOrd="1" destOrd="0" parTransId="{53F1211E-211F-43D8-BE39-91B9FD458891}" sibTransId="{A82898C4-244B-4F8D-B3D3-94F4AC33DB1B}"/>
    <dgm:cxn modelId="{A9428332-E8AB-4AEE-ACBA-554BCF5542A1}" type="presOf" srcId="{A6EC4041-C654-4FD1-87A1-814FBE9370EB}" destId="{FB0ACBA8-CBD6-4969-BC2E-202AE18AB194}" srcOrd="0" destOrd="0" presId="urn:microsoft.com/office/officeart/2005/8/layout/chevron2"/>
    <dgm:cxn modelId="{19C46EF9-6CD5-4B0A-A41A-6C5EDFE5DFAF}" srcId="{F4D1F859-5FA3-40D2-AF70-8A8BE5877F84}" destId="{C4703C68-C02F-4E26-BB3D-7729CACD9FA4}" srcOrd="3" destOrd="0" parTransId="{FF86D498-06C5-4CEB-B080-E72711CB591C}" sibTransId="{42E9EC66-5497-4B93-A1DB-925AE8502049}"/>
    <dgm:cxn modelId="{6E60858D-837C-4193-9138-ADD9D2BE3E8A}" type="presOf" srcId="{C4703C68-C02F-4E26-BB3D-7729CACD9FA4}" destId="{0356FD87-AD95-498B-AE87-846AD8C4493B}" srcOrd="0" destOrd="0" presId="urn:microsoft.com/office/officeart/2005/8/layout/chevron2"/>
    <dgm:cxn modelId="{F1128995-21CB-4685-A698-12F4A953F275}" type="presParOf" srcId="{83501648-BE7B-4DD5-A69C-BF22EF2E21C4}" destId="{4F3A903E-6F5A-47A4-9D24-7FAB9F74229A}" srcOrd="0" destOrd="0" presId="urn:microsoft.com/office/officeart/2005/8/layout/chevron2"/>
    <dgm:cxn modelId="{3E175C68-E9AC-4B50-940A-C3EB4D279E5B}" type="presParOf" srcId="{4F3A903E-6F5A-47A4-9D24-7FAB9F74229A}" destId="{7C90ADEF-EE55-4C4D-BA1C-431F291E6978}" srcOrd="0" destOrd="0" presId="urn:microsoft.com/office/officeart/2005/8/layout/chevron2"/>
    <dgm:cxn modelId="{0613CF68-C7BF-4A20-9B59-CF3D09FF3159}" type="presParOf" srcId="{4F3A903E-6F5A-47A4-9D24-7FAB9F74229A}" destId="{AA5C7B5B-8EB1-4E43-9B1E-91213BC9707D}" srcOrd="1" destOrd="0" presId="urn:microsoft.com/office/officeart/2005/8/layout/chevron2"/>
    <dgm:cxn modelId="{2616FD15-AA60-43C4-87FE-6A65EF12A05A}" type="presParOf" srcId="{83501648-BE7B-4DD5-A69C-BF22EF2E21C4}" destId="{C1C936E7-32CC-4568-AD68-260875D33780}" srcOrd="1" destOrd="0" presId="urn:microsoft.com/office/officeart/2005/8/layout/chevron2"/>
    <dgm:cxn modelId="{7D80F2EE-D20D-4475-9975-3969C432662D}" type="presParOf" srcId="{83501648-BE7B-4DD5-A69C-BF22EF2E21C4}" destId="{E64AA2AC-5A76-40C8-BE00-FF65EA1B516A}" srcOrd="2" destOrd="0" presId="urn:microsoft.com/office/officeart/2005/8/layout/chevron2"/>
    <dgm:cxn modelId="{089B4688-F2BF-4380-AA94-DADD9F620D17}" type="presParOf" srcId="{E64AA2AC-5A76-40C8-BE00-FF65EA1B516A}" destId="{FB0ACBA8-CBD6-4969-BC2E-202AE18AB194}" srcOrd="0" destOrd="0" presId="urn:microsoft.com/office/officeart/2005/8/layout/chevron2"/>
    <dgm:cxn modelId="{BC13EA20-6E55-4B61-8E73-6716685A9A78}" type="presParOf" srcId="{E64AA2AC-5A76-40C8-BE00-FF65EA1B516A}" destId="{B837536B-3F91-4D56-BEFB-852800844347}" srcOrd="1" destOrd="0" presId="urn:microsoft.com/office/officeart/2005/8/layout/chevron2"/>
    <dgm:cxn modelId="{EFED9D90-C82E-43C6-A253-C5F1E99F416D}" type="presParOf" srcId="{83501648-BE7B-4DD5-A69C-BF22EF2E21C4}" destId="{CC38163F-4E2D-41B1-BEE0-F0E0583D1FFE}" srcOrd="3" destOrd="0" presId="urn:microsoft.com/office/officeart/2005/8/layout/chevron2"/>
    <dgm:cxn modelId="{343A9161-F4E1-4F61-9E5E-B793AF70499C}" type="presParOf" srcId="{83501648-BE7B-4DD5-A69C-BF22EF2E21C4}" destId="{196C1F3C-6D77-486E-AA31-25803DEF3909}" srcOrd="4" destOrd="0" presId="urn:microsoft.com/office/officeart/2005/8/layout/chevron2"/>
    <dgm:cxn modelId="{8ED8E16E-D5F3-4169-8865-1BB239AFB924}" type="presParOf" srcId="{196C1F3C-6D77-486E-AA31-25803DEF3909}" destId="{FE34D504-56CA-4360-AEF7-981B21731252}" srcOrd="0" destOrd="0" presId="urn:microsoft.com/office/officeart/2005/8/layout/chevron2"/>
    <dgm:cxn modelId="{6B951A8D-EFFC-4118-AE7B-6E537C90071E}" type="presParOf" srcId="{196C1F3C-6D77-486E-AA31-25803DEF3909}" destId="{71418623-2E1E-44BD-BD84-29713B6CDAEA}" srcOrd="1" destOrd="0" presId="urn:microsoft.com/office/officeart/2005/8/layout/chevron2"/>
    <dgm:cxn modelId="{CF57DF7E-22B1-41B1-8CED-D1A3A5A2F90B}" type="presParOf" srcId="{83501648-BE7B-4DD5-A69C-BF22EF2E21C4}" destId="{C957DFCE-63CC-43A3-9F45-B7456DD54473}" srcOrd="5" destOrd="0" presId="urn:microsoft.com/office/officeart/2005/8/layout/chevron2"/>
    <dgm:cxn modelId="{7AAE000B-4B77-43DF-9B34-A9212A72C858}" type="presParOf" srcId="{83501648-BE7B-4DD5-A69C-BF22EF2E21C4}" destId="{236A78E0-041A-46C2-B16E-4312EB91BB40}" srcOrd="6" destOrd="0" presId="urn:microsoft.com/office/officeart/2005/8/layout/chevron2"/>
    <dgm:cxn modelId="{122CA42A-9939-428F-BB36-576E20E10DCA}" type="presParOf" srcId="{236A78E0-041A-46C2-B16E-4312EB91BB40}" destId="{0356FD87-AD95-498B-AE87-846AD8C4493B}" srcOrd="0" destOrd="0" presId="urn:microsoft.com/office/officeart/2005/8/layout/chevron2"/>
    <dgm:cxn modelId="{2DBD390F-019D-4682-8041-BC0D86090268}" type="presParOf" srcId="{236A78E0-041A-46C2-B16E-4312EB91BB40}" destId="{DD6DA470-0C2A-47E6-BCEF-BAD33B956238}" srcOrd="1" destOrd="0" presId="urn:microsoft.com/office/officeart/2005/8/layout/chevron2"/>
    <dgm:cxn modelId="{09705EB1-D84F-4432-B3C7-078F41CF75FE}" type="presParOf" srcId="{83501648-BE7B-4DD5-A69C-BF22EF2E21C4}" destId="{B22576BF-071D-40B7-927E-BA8EFE98F229}" srcOrd="7" destOrd="0" presId="urn:microsoft.com/office/officeart/2005/8/layout/chevron2"/>
    <dgm:cxn modelId="{3AA8E454-FAA6-4743-A147-B3FCBFDF35A9}" type="presParOf" srcId="{83501648-BE7B-4DD5-A69C-BF22EF2E21C4}" destId="{FA2B4D2D-8CAF-44D8-913C-F7A38A46FB45}" srcOrd="8" destOrd="0" presId="urn:microsoft.com/office/officeart/2005/8/layout/chevron2"/>
    <dgm:cxn modelId="{AB4A6A69-14CA-44CB-8915-866169F5451D}" type="presParOf" srcId="{FA2B4D2D-8CAF-44D8-913C-F7A38A46FB45}" destId="{2E2FA4B9-C817-4193-9E79-F358CF9894BA}" srcOrd="0" destOrd="0" presId="urn:microsoft.com/office/officeart/2005/8/layout/chevron2"/>
    <dgm:cxn modelId="{5854D14F-AE0C-4400-8AFB-D272F78F03BA}" type="presParOf" srcId="{FA2B4D2D-8CAF-44D8-913C-F7A38A46FB45}" destId="{7ABC79E8-7D75-4704-B644-A16E0A270D33}" srcOrd="1" destOrd="0" presId="urn:microsoft.com/office/officeart/2005/8/layout/chevron2"/>
    <dgm:cxn modelId="{A87A8745-B408-40C5-84B3-795CE81B8695}" type="presParOf" srcId="{83501648-BE7B-4DD5-A69C-BF22EF2E21C4}" destId="{5E2D30B4-BB37-4B83-AC11-37A4F682808B}" srcOrd="9" destOrd="0" presId="urn:microsoft.com/office/officeart/2005/8/layout/chevron2"/>
    <dgm:cxn modelId="{9CEEB35C-6879-4793-934A-6D8BB8958D89}" type="presParOf" srcId="{83501648-BE7B-4DD5-A69C-BF22EF2E21C4}" destId="{631213D1-C7A0-4379-85BF-38475AEDAAF5}" srcOrd="10" destOrd="0" presId="urn:microsoft.com/office/officeart/2005/8/layout/chevron2"/>
    <dgm:cxn modelId="{12280618-108C-4899-BE83-E5EEB21A7A42}" type="presParOf" srcId="{631213D1-C7A0-4379-85BF-38475AEDAAF5}" destId="{7EC0C371-1FC8-4F55-9B2F-BD5ECBCA4E03}" srcOrd="0" destOrd="0" presId="urn:microsoft.com/office/officeart/2005/8/layout/chevron2"/>
    <dgm:cxn modelId="{D020F062-0CF1-40EC-8E1A-6BF99607B4B8}" type="presParOf" srcId="{631213D1-C7A0-4379-85BF-38475AEDAAF5}" destId="{9149989F-01F8-4BB1-8200-FFF93E3E1AA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12276191" cy="7219048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0.23571</cdr:x>
      <cdr:y>0.22471</cdr:y>
    </cdr:from>
    <cdr:to>
      <cdr:x>0.23607</cdr:x>
      <cdr:y>0.29394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 rot="5400000">
          <a:off x="857671" y="1337339"/>
          <a:ext cx="357190" cy="158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="horz" wrap="square" lIns="91436" tIns="45718" rIns="91436" bIns="45718" numCol="1" rtlCol="0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0.07309</cdr:x>
      <cdr:y>0.07243</cdr:y>
    </cdr:from>
    <cdr:to>
      <cdr:x>0.28124</cdr:x>
      <cdr:y>0.24963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21092" y="37372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0.1544</cdr:x>
      <cdr:y>0.08627</cdr:y>
    </cdr:from>
    <cdr:to>
      <cdr:x>0.36255</cdr:x>
      <cdr:y>0.26348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78282" y="44515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/>
            <a:t>Безвозмездные </a:t>
          </a:r>
        </a:p>
        <a:p xmlns:a="http://schemas.openxmlformats.org/drawingml/2006/main">
          <a:pPr algn="ctr"/>
          <a:r>
            <a:rPr lang="ru-RU" sz="1400" b="1" dirty="0" smtClean="0"/>
            <a:t>поступления;</a:t>
          </a:r>
        </a:p>
        <a:p xmlns:a="http://schemas.openxmlformats.org/drawingml/2006/main">
          <a:pPr algn="ctr"/>
          <a:r>
            <a:rPr lang="ru-RU" sz="1400" b="1" dirty="0" smtClean="0"/>
            <a:t>13,7</a:t>
          </a:r>
        </a:p>
        <a:p xmlns:a="http://schemas.openxmlformats.org/drawingml/2006/main">
          <a:endParaRPr lang="ru-RU" sz="1400" b="1" dirty="0" smtClean="0"/>
        </a:p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0.49589</cdr:x>
      <cdr:y>0.69542</cdr:y>
    </cdr:from>
    <cdr:to>
      <cdr:x>0.70404</cdr:x>
      <cdr:y>0.87263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2178480" y="358843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endParaRPr lang="ru-RU" sz="1400" b="1" dirty="0" smtClean="0"/>
        </a:p>
        <a:p xmlns:a="http://schemas.openxmlformats.org/drawingml/2006/main">
          <a:pPr algn="ctr"/>
          <a:r>
            <a:rPr lang="ru-RU" sz="1400" b="1" dirty="0" smtClean="0"/>
            <a:t>Налоговые и неналоговые доходы;</a:t>
          </a:r>
        </a:p>
        <a:p xmlns:a="http://schemas.openxmlformats.org/drawingml/2006/main">
          <a:pPr algn="ctr"/>
          <a:r>
            <a:rPr lang="ru-RU" sz="1400" b="1" dirty="0" smtClean="0"/>
            <a:t>52,9</a:t>
          </a:r>
        </a:p>
        <a:p xmlns:a="http://schemas.openxmlformats.org/drawingml/2006/main">
          <a:endParaRPr lang="ru-RU" sz="1400" b="1" dirty="0" smtClean="0"/>
        </a:p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0.00036</cdr:x>
      <cdr:y>0.06922</cdr:y>
    </cdr:to>
    <cdr:sp macro="" textlink="">
      <cdr:nvSpPr>
        <cdr:cNvPr id="7" name="Прямая соединительная линия 6"/>
        <cdr:cNvSpPr/>
      </cdr:nvSpPr>
      <cdr:spPr>
        <a:xfrm xmlns:a="http://schemas.openxmlformats.org/drawingml/2006/main" rot="5400000">
          <a:off x="-177801" y="177801"/>
          <a:ext cx="357190" cy="15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000000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="horz" wrap="square" lIns="91436" tIns="45718" rIns="91436" bIns="45718" numCol="1" rtlCol="0" anchor="ctr" anchorCtr="0" compatLnSpc="1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solidFill>
                <a:srgbClr val="000000"/>
              </a:solidFill>
              <a:latin typeface="Calibri"/>
            </a:defRPr>
          </a:lvl1pPr>
          <a:lvl2pPr marL="457200" indent="0">
            <a:defRPr sz="1100">
              <a:solidFill>
                <a:srgbClr val="000000"/>
              </a:solidFill>
              <a:latin typeface="Calibri"/>
            </a:defRPr>
          </a:lvl2pPr>
          <a:lvl3pPr marL="914400" indent="0">
            <a:defRPr sz="1100">
              <a:solidFill>
                <a:srgbClr val="000000"/>
              </a:solidFill>
              <a:latin typeface="Calibri"/>
            </a:defRPr>
          </a:lvl3pPr>
          <a:lvl4pPr marL="1371600" indent="0">
            <a:defRPr sz="1100">
              <a:solidFill>
                <a:srgbClr val="000000"/>
              </a:solidFill>
              <a:latin typeface="Calibri"/>
            </a:defRPr>
          </a:lvl4pPr>
          <a:lvl5pPr marL="1828800" indent="0">
            <a:defRPr sz="1100">
              <a:solidFill>
                <a:srgbClr val="000000"/>
              </a:solidFill>
              <a:latin typeface="Calibri"/>
            </a:defRPr>
          </a:lvl5pPr>
          <a:lvl6pPr marL="2286000" indent="0">
            <a:defRPr sz="1100">
              <a:solidFill>
                <a:srgbClr val="000000"/>
              </a:solidFill>
              <a:latin typeface="Calibri"/>
            </a:defRPr>
          </a:lvl6pPr>
          <a:lvl7pPr marL="2743200" indent="0">
            <a:defRPr sz="1100">
              <a:solidFill>
                <a:srgbClr val="000000"/>
              </a:solidFill>
              <a:latin typeface="Calibri"/>
            </a:defRPr>
          </a:lvl7pPr>
          <a:lvl8pPr marL="3200400" indent="0">
            <a:defRPr sz="1100">
              <a:solidFill>
                <a:srgbClr val="000000"/>
              </a:solidFill>
              <a:latin typeface="Calibri"/>
            </a:defRPr>
          </a:lvl8pPr>
          <a:lvl9pPr marL="3657600" indent="0">
            <a:defRPr sz="1100">
              <a:solidFill>
                <a:srgbClr val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0.60972</cdr:x>
      <cdr:y>0.64005</cdr:y>
    </cdr:from>
    <cdr:to>
      <cdr:x>0.61008</cdr:x>
      <cdr:y>0.70927</cdr:y>
    </cdr:to>
    <cdr:sp macro="" textlink="">
      <cdr:nvSpPr>
        <cdr:cNvPr id="8" name="Прямая соединительная линия 7"/>
        <cdr:cNvSpPr/>
      </cdr:nvSpPr>
      <cdr:spPr>
        <a:xfrm xmlns:a="http://schemas.openxmlformats.org/drawingml/2006/main" rot="5400000">
          <a:off x="2500745" y="3480479"/>
          <a:ext cx="357190" cy="15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000000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="horz" wrap="square" lIns="91436" tIns="45718" rIns="91436" bIns="45718" numCol="1" rtlCol="0" anchor="ctr" anchorCtr="0" compatLnSpc="1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solidFill>
                <a:srgbClr val="000000"/>
              </a:solidFill>
              <a:latin typeface="Calibri"/>
            </a:defRPr>
          </a:lvl1pPr>
          <a:lvl2pPr marL="457200" indent="0">
            <a:defRPr sz="1100">
              <a:solidFill>
                <a:srgbClr val="000000"/>
              </a:solidFill>
              <a:latin typeface="Calibri"/>
            </a:defRPr>
          </a:lvl2pPr>
          <a:lvl3pPr marL="914400" indent="0">
            <a:defRPr sz="1100">
              <a:solidFill>
                <a:srgbClr val="000000"/>
              </a:solidFill>
              <a:latin typeface="Calibri"/>
            </a:defRPr>
          </a:lvl3pPr>
          <a:lvl4pPr marL="1371600" indent="0">
            <a:defRPr sz="1100">
              <a:solidFill>
                <a:srgbClr val="000000"/>
              </a:solidFill>
              <a:latin typeface="Calibri"/>
            </a:defRPr>
          </a:lvl4pPr>
          <a:lvl5pPr marL="1828800" indent="0">
            <a:defRPr sz="1100">
              <a:solidFill>
                <a:srgbClr val="000000"/>
              </a:solidFill>
              <a:latin typeface="Calibri"/>
            </a:defRPr>
          </a:lvl5pPr>
          <a:lvl6pPr marL="2286000" indent="0">
            <a:defRPr sz="1100">
              <a:solidFill>
                <a:srgbClr val="000000"/>
              </a:solidFill>
              <a:latin typeface="Calibri"/>
            </a:defRPr>
          </a:lvl6pPr>
          <a:lvl7pPr marL="2743200" indent="0">
            <a:defRPr sz="1100">
              <a:solidFill>
                <a:srgbClr val="000000"/>
              </a:solidFill>
              <a:latin typeface="Calibri"/>
            </a:defRPr>
          </a:lvl7pPr>
          <a:lvl8pPr marL="3200400" indent="0">
            <a:defRPr sz="1100">
              <a:solidFill>
                <a:srgbClr val="000000"/>
              </a:solidFill>
              <a:latin typeface="Calibri"/>
            </a:defRPr>
          </a:lvl8pPr>
          <a:lvl9pPr marL="3657600" indent="0">
            <a:defRPr sz="1100">
              <a:solidFill>
                <a:srgbClr val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0.81453</cdr:x>
      <cdr:y>6.56168E-7</cdr:y>
    </cdr:from>
    <cdr:to>
      <cdr:x>1</cdr:x>
      <cdr:y>0.075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792621" y="2"/>
          <a:ext cx="1091289" cy="22859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>
              <a:latin typeface="Times New Roman" pitchFamily="18" charset="0"/>
              <a:cs typeface="Times New Roman" pitchFamily="18" charset="0"/>
            </a:rPr>
            <a:t>(млн. рублей)</a:t>
          </a:r>
        </a:p>
      </cdr:txBody>
    </cdr:sp>
  </cdr:relSizeAnchor>
  <cdr:relSizeAnchor xmlns:cdr="http://schemas.openxmlformats.org/drawingml/2006/chartDrawing">
    <cdr:from>
      <cdr:x>0.93514</cdr:x>
      <cdr:y>0.20433</cdr:y>
    </cdr:from>
    <cdr:to>
      <cdr:x>0.97703</cdr:x>
      <cdr:y>0.25565</cdr:y>
    </cdr:to>
    <cdr:sp macro="" textlink="">
      <cdr:nvSpPr>
        <cdr:cNvPr id="3" name="Стрелка вправо 2"/>
        <cdr:cNvSpPr/>
      </cdr:nvSpPr>
      <cdr:spPr>
        <a:xfrm xmlns:a="http://schemas.openxmlformats.org/drawingml/2006/main" flipV="1">
          <a:off x="5502302" y="622813"/>
          <a:ext cx="246436" cy="156414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1">
            <a:lumMod val="20000"/>
            <a:lumOff val="80000"/>
          </a:schemeClr>
        </a:solidFill>
        <a:ln xmlns:a="http://schemas.openxmlformats.org/drawingml/2006/main" w="19050">
          <a:solidFill>
            <a:schemeClr val="accent1">
              <a:lumMod val="50000"/>
              <a:alpha val="16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41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fld id="{5AB3429A-4996-4E8A-9907-26EBCB65C05D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8" tIns="46049" rIns="92098" bIns="460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2"/>
          </a:xfrm>
          <a:prstGeom prst="rect">
            <a:avLst/>
          </a:prstGeom>
        </p:spPr>
        <p:txBody>
          <a:bodyPr vert="horz" lIns="92098" tIns="46049" rIns="92098" bIns="460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60" cy="496411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2" y="9430091"/>
            <a:ext cx="2945660" cy="496411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fld id="{E25655AF-C603-43CA-9AB9-46F21F4844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62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defTabSz="920984"/>
            <a:fld id="{81331B57-0BE5-4F82-AA58-76F53EFF3ADA}" type="datetime8">
              <a:rPr lang="en-US">
                <a:latin typeface="Calibri"/>
              </a:rPr>
              <a:pPr defTabSz="920984"/>
              <a:t>6/26/2018 9:32 AM</a:t>
            </a:fld>
            <a:endParaRPr lang="en-US"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9430091"/>
            <a:ext cx="6117908" cy="496411"/>
          </a:xfrm>
        </p:spPr>
        <p:txBody>
          <a:bodyPr/>
          <a:lstStyle/>
          <a:p>
            <a:pPr defTabSz="920984"/>
            <a:r>
              <a:rPr lang="en-US" sz="500">
                <a:solidFill>
                  <a:srgbClr val="000000"/>
                </a:solidFill>
                <a:latin typeface="Calibri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defTabSz="920984"/>
            <a:r>
              <a:rPr lang="en-US" sz="500">
                <a:solidFill>
                  <a:srgbClr val="000000"/>
                </a:solidFill>
                <a:latin typeface="Calibri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500">
                <a:solidFill>
                  <a:srgbClr val="000000"/>
                </a:solidFill>
                <a:latin typeface="Calibri"/>
              </a:rPr>
            </a:br>
            <a:r>
              <a:rPr lang="en-US" sz="500">
                <a:solidFill>
                  <a:srgbClr val="000000"/>
                </a:solidFill>
                <a:latin typeface="Calibri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defTabSz="920984"/>
            <a:endParaRPr lang="en-US" sz="5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17907" y="9430091"/>
            <a:ext cx="678195" cy="496411"/>
          </a:xfrm>
        </p:spPr>
        <p:txBody>
          <a:bodyPr/>
          <a:lstStyle/>
          <a:p>
            <a:pPr defTabSz="920984"/>
            <a:fld id="{EC87E0CF-87F6-4B58-B8B8-DCAB2DAAF3CA}" type="slidenum">
              <a:rPr lang="en-US">
                <a:latin typeface="Calibri"/>
              </a:rPr>
              <a:pPr defTabSz="920984"/>
              <a:t>1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9293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655AF-C603-43CA-9AB9-46F21F48448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81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655AF-C603-43CA-9AB9-46F21F48448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48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655AF-C603-43CA-9AB9-46F21F48448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34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defTabSz="920984"/>
            <a:fld id="{81331B57-0BE5-4F82-AA58-76F53EFF3ADA}" type="datetime8">
              <a:rPr lang="en-US">
                <a:latin typeface="Calibri"/>
              </a:rPr>
              <a:pPr defTabSz="920984"/>
              <a:t>6/26/2018 9:32 AM</a:t>
            </a:fld>
            <a:endParaRPr lang="en-US"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defTabSz="920984"/>
            <a:r>
              <a:rPr lang="en-US">
                <a:solidFill>
                  <a:srgbClr val="000000"/>
                </a:solidFill>
                <a:latin typeface="Calibri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defTabSz="920984"/>
            <a:r>
              <a:rPr lang="en-US">
                <a:solidFill>
                  <a:srgbClr val="000000"/>
                </a:solidFill>
                <a:latin typeface="Calibri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>
                <a:solidFill>
                  <a:srgbClr val="000000"/>
                </a:solidFill>
                <a:latin typeface="Calibri"/>
              </a:rPr>
            </a:br>
            <a:r>
              <a:rPr lang="en-US">
                <a:solidFill>
                  <a:srgbClr val="000000"/>
                </a:solidFill>
                <a:latin typeface="Calibri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defTabSz="920984"/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defTabSz="920984"/>
            <a:fld id="{EC87E0CF-87F6-4B58-B8B8-DCAB2DAAF3CA}" type="slidenum">
              <a:rPr lang="en-US">
                <a:latin typeface="Calibri"/>
              </a:rPr>
              <a:pPr defTabSz="920984"/>
              <a:t>11</a:t>
            </a:fld>
            <a:endParaRPr lang="en-US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3923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117503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757802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1" y="1757802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908720"/>
            <a:ext cx="7946205" cy="3672408"/>
          </a:xfrm>
        </p:spPr>
        <p:txBody>
          <a:bodyPr/>
          <a:lstStyle/>
          <a:p>
            <a:pPr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54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О заключении</a:t>
            </a:r>
            <a:r>
              <a:rPr lang="en-US" sz="54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 </a:t>
            </a:r>
            <a:r>
              <a:rPr lang="ru-RU" sz="54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на проект закона Тульской области «Об исполнении бюджета Тульской области</a:t>
            </a:r>
            <a:r>
              <a:rPr lang="en-US" sz="54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/>
            </a:r>
            <a:br>
              <a:rPr lang="en-US" sz="54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</a:br>
            <a:r>
              <a:rPr lang="ru-RU" sz="54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за 2017 год»</a:t>
            </a:r>
            <a:endParaRPr lang="ru-RU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2164" y="4941168"/>
            <a:ext cx="7924291" cy="1370012"/>
          </a:xfrm>
        </p:spPr>
        <p:txBody>
          <a:bodyPr>
            <a:normAutofit lnSpcReduction="10000"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4000" b="1" dirty="0" smtClean="0">
                <a:solidFill>
                  <a:srgbClr val="000000"/>
                </a:solidFill>
              </a:rPr>
              <a:t>Кошельников Петр Иванович</a:t>
            </a: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0000"/>
                </a:solidFill>
              </a:rPr>
              <a:t>п</a:t>
            </a:r>
            <a:r>
              <a:rPr lang="ru-RU" dirty="0" smtClean="0">
                <a:solidFill>
                  <a:srgbClr val="000000"/>
                </a:solidFill>
              </a:rPr>
              <a:t>редседатель счетной палаты</a:t>
            </a:r>
            <a:endParaRPr lang="en-US" dirty="0" smtClean="0">
              <a:solidFill>
                <a:srgbClr val="000000"/>
              </a:solidFill>
            </a:endParaRP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0000"/>
                </a:solidFill>
              </a:rPr>
              <a:t>Тульской области</a:t>
            </a:r>
            <a:endParaRPr lang="ru-RU" b="0" i="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07504" y="764705"/>
            <a:ext cx="8928992" cy="576063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vert="horz" wrap="square" lIns="0" tIns="0" rIns="0" bIns="0" rtlCol="0" anchor="ctr" anchorCtr="0">
            <a:noAutofit/>
          </a:bodyPr>
          <a:lstStyle>
            <a:lvl1pPr algn="l" defTabSz="9143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5400" b="0" kern="1200" cap="none" spc="-150">
                <a:ln w="3175">
                  <a:noFill/>
                </a:ln>
                <a:gradFill>
                  <a:gsLst>
                    <a:gs pos="0">
                      <a:srgbClr val="2E59B0"/>
                    </a:gs>
                    <a:gs pos="49000">
                      <a:srgbClr val="161D32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Arial" charset="0"/>
              </a:defRPr>
            </a:lvl1pPr>
          </a:lstStyle>
          <a:p>
            <a:pPr algn="ctr"/>
            <a:r>
              <a:rPr lang="ru-RU" b="1" dirty="0" smtClean="0"/>
              <a:t>Предложения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848598253"/>
              </p:ext>
            </p:extLst>
          </p:nvPr>
        </p:nvGraphicFramePr>
        <p:xfrm>
          <a:off x="251520" y="692696"/>
          <a:ext cx="8640960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90593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>
          <a:xfrm>
            <a:off x="755576" y="3068960"/>
            <a:ext cx="7872611" cy="1679996"/>
          </a:xfrm>
        </p:spPr>
        <p:txBody>
          <a:bodyPr/>
          <a:lstStyle/>
          <a:p>
            <a:pPr marL="0" indent="0"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6600" dirty="0" smtClean="0"/>
              <a:t>СПАСИБО ЗА ВНИМАНИЕ!</a:t>
            </a:r>
            <a:endParaRPr lang="ru-RU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609362"/>
            <a:ext cx="8820472" cy="1523494"/>
          </a:xfrm>
        </p:spPr>
        <p:txBody>
          <a:bodyPr/>
          <a:lstStyle/>
          <a:p>
            <a:pPr algn="ctr"/>
            <a:r>
              <a:rPr lang="ru-R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Динамика исполнения основных показателей бюджета области (в %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660438"/>
              </p:ext>
            </p:extLst>
          </p:nvPr>
        </p:nvGraphicFramePr>
        <p:xfrm>
          <a:off x="251520" y="1988841"/>
          <a:ext cx="8535322" cy="4369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0515"/>
                <a:gridCol w="1199178"/>
                <a:gridCol w="1199178"/>
                <a:gridCol w="1340257"/>
                <a:gridCol w="987558"/>
                <a:gridCol w="1128636"/>
              </a:tblGrid>
              <a:tr h="1055342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Наименование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</a:rPr>
                        <a:t> показателя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2013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104592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Доходы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98,6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101,4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100,0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101,4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100,1</a:t>
                      </a:r>
                      <a:endParaRPr lang="ru-RU" sz="2800" dirty="0"/>
                    </a:p>
                  </a:txBody>
                  <a:tcPr/>
                </a:tc>
              </a:tr>
              <a:tr h="1104592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Расходы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95,1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95,2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95,2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96,8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96,5</a:t>
                      </a:r>
                      <a:endParaRPr lang="ru-RU" sz="2800" dirty="0"/>
                    </a:p>
                  </a:txBody>
                  <a:tcPr/>
                </a:tc>
              </a:tr>
              <a:tr h="1104592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Дефицит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71,0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30,4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17,3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50,2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52582" y="6279703"/>
            <a:ext cx="56155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Bef>
                <a:spcPts val="200"/>
              </a:spcBef>
              <a:spcAft>
                <a:spcPts val="0"/>
              </a:spcAft>
              <a:tabLst>
                <a:tab pos="180340" algn="l"/>
              </a:tabLst>
            </a:pPr>
            <a:r>
              <a:rPr lang="ru-RU" sz="2400" spc="-20" dirty="0">
                <a:latin typeface="Times New Roman" panose="02020603050405020304" pitchFamily="18" charset="0"/>
                <a:ea typeface="Calibri" panose="020F0502020204030204" pitchFamily="34" charset="0"/>
              </a:rPr>
              <a:t>*	бюджет исполнен с профицитом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9556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792089"/>
            <a:ext cx="8640959" cy="764703"/>
          </a:xfrm>
        </p:spPr>
        <p:txBody>
          <a:bodyPr/>
          <a:lstStyle/>
          <a:p>
            <a:pPr algn="ctr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Изменение объема государственного долга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Тульской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области за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2011-2017 годы (млн. руб.)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576050751"/>
              </p:ext>
            </p:extLst>
          </p:nvPr>
        </p:nvGraphicFramePr>
        <p:xfrm>
          <a:off x="467544" y="1628800"/>
          <a:ext cx="784887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77160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764704"/>
            <a:ext cx="9036496" cy="432048"/>
          </a:xfrm>
        </p:spPr>
        <p:txBody>
          <a:bodyPr/>
          <a:lstStyle/>
          <a:p>
            <a:pPr algn="ctr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доходов бюджета (млрд. рублей)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:p14="http://schemas.microsoft.com/office/powerpoint/2010/main" val="1506776623"/>
              </p:ext>
            </p:extLst>
          </p:nvPr>
        </p:nvGraphicFramePr>
        <p:xfrm>
          <a:off x="107504" y="1340768"/>
          <a:ext cx="4393058" cy="5160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7" name="Диаграмма 26"/>
          <p:cNvGraphicFramePr/>
          <p:nvPr>
            <p:extLst>
              <p:ext uri="{D42A27DB-BD31-4B8C-83A1-F6EECF244321}">
                <p14:modId xmlns:p14="http://schemas.microsoft.com/office/powerpoint/2010/main" val="4023856347"/>
              </p:ext>
            </p:extLst>
          </p:nvPr>
        </p:nvGraphicFramePr>
        <p:xfrm>
          <a:off x="4499992" y="1196752"/>
          <a:ext cx="410445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438122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706737"/>
            <a:ext cx="8712968" cy="562023"/>
          </a:xfrm>
        </p:spPr>
        <p:txBody>
          <a:bodyPr/>
          <a:lstStyle/>
          <a:p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задолженности по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налогам (млрд. руб.)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802390025"/>
              </p:ext>
            </p:extLst>
          </p:nvPr>
        </p:nvGraphicFramePr>
        <p:xfrm>
          <a:off x="827584" y="1412776"/>
          <a:ext cx="7344816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18937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79512" y="648072"/>
            <a:ext cx="8856983" cy="764704"/>
          </a:xfrm>
        </p:spPr>
        <p:txBody>
          <a:bodyPr/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налоговых льгот (млн. руб.)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6236687"/>
              </p:ext>
            </p:extLst>
          </p:nvPr>
        </p:nvGraphicFramePr>
        <p:xfrm>
          <a:off x="395536" y="1268760"/>
          <a:ext cx="8136904" cy="5112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827983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79512" y="648072"/>
            <a:ext cx="8856983" cy="764704"/>
          </a:xfrm>
        </p:spPr>
        <p:txBody>
          <a:bodyPr/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расходов</a:t>
            </a:r>
            <a:r>
              <a:rPr lang="ru-RU" sz="4000" b="1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</a:t>
            </a:r>
            <a:r>
              <a:rPr lang="ru-RU" sz="4000" b="1" dirty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ГРБС (%)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935163781"/>
              </p:ext>
            </p:extLst>
          </p:nvPr>
        </p:nvGraphicFramePr>
        <p:xfrm>
          <a:off x="179512" y="1403197"/>
          <a:ext cx="8280920" cy="48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49329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1472" y="714356"/>
            <a:ext cx="8027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spc="-150" dirty="0">
                <a:ln w="3175">
                  <a:noFill/>
                </a:ln>
                <a:gradFill>
                  <a:gsLst>
                    <a:gs pos="0">
                      <a:srgbClr val="2E59B0"/>
                    </a:gs>
                    <a:gs pos="49000">
                      <a:srgbClr val="161D32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Исполнение госпрограмм по показателям 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456003053"/>
              </p:ext>
            </p:extLst>
          </p:nvPr>
        </p:nvGraphicFramePr>
        <p:xfrm>
          <a:off x="4238700" y="1556792"/>
          <a:ext cx="4561667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202828770"/>
              </p:ext>
            </p:extLst>
          </p:nvPr>
        </p:nvGraphicFramePr>
        <p:xfrm>
          <a:off x="251520" y="1375834"/>
          <a:ext cx="3960439" cy="4836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209200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692697"/>
            <a:ext cx="8928992" cy="648071"/>
          </a:xfrm>
        </p:spPr>
        <p:txBody>
          <a:bodyPr/>
          <a:lstStyle/>
          <a:p>
            <a:pPr algn="ctr"/>
            <a:r>
              <a:rPr lang="ru-RU" sz="4000" b="1" dirty="0" smtClean="0"/>
              <a:t>Структура межбюджетных трансфертов</a:t>
            </a:r>
            <a:endParaRPr lang="ru-RU" sz="4000" b="1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196530524"/>
              </p:ext>
            </p:extLst>
          </p:nvPr>
        </p:nvGraphicFramePr>
        <p:xfrm>
          <a:off x="395536" y="1397000"/>
          <a:ext cx="8136904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78084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White Template with blue-green Segoe_TP10286786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F83F853-FA01-4B06-983B-0DEE9474D6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Образцы слайдов презентации (белая панель с сине-зеленым оформлением)</Template>
  <TotalTime>1310</TotalTime>
  <Words>495</Words>
  <Application>Microsoft Office PowerPoint</Application>
  <PresentationFormat>Экран (4:3)</PresentationFormat>
  <Paragraphs>102</Paragraphs>
  <Slides>11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Courier New</vt:lpstr>
      <vt:lpstr>Times New Roman</vt:lpstr>
      <vt:lpstr>Wingdings</vt:lpstr>
      <vt:lpstr>1_White Template with blue-green Segoe_TP10286786</vt:lpstr>
      <vt:lpstr>Белый текст и шрифт Courier для слайдов с кодом</vt:lpstr>
      <vt:lpstr>О заключении на проект закона Тульской области «Об исполнении бюджета Тульской области за 2017 год»</vt:lpstr>
      <vt:lpstr>Динамика исполнения основных показателей бюджета области (в %) </vt:lpstr>
      <vt:lpstr>Изменение объема государственного долга  Тульской области за 2011-2017 годы (млн. руб.)</vt:lpstr>
      <vt:lpstr>Структура доходов бюджета (млрд. рублей)</vt:lpstr>
      <vt:lpstr>Структура задолженности по налогам (млрд. руб.)</vt:lpstr>
      <vt:lpstr>Структура налоговых льгот (млн. руб.)</vt:lpstr>
      <vt:lpstr>Структура расходов по ГРБС (%)</vt:lpstr>
      <vt:lpstr>Презентация PowerPoint</vt:lpstr>
      <vt:lpstr>Структура межбюджетных трансфертов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презентации</dc:title>
  <dc:creator>Гремякова Ольга Петровна</dc:creator>
  <cp:lastModifiedBy>Тюрина Наталия Сергеевна</cp:lastModifiedBy>
  <cp:revision>111</cp:revision>
  <cp:lastPrinted>2018-06-25T10:29:30Z</cp:lastPrinted>
  <dcterms:created xsi:type="dcterms:W3CDTF">2016-05-25T10:39:35Z</dcterms:created>
  <dcterms:modified xsi:type="dcterms:W3CDTF">2018-06-26T06:32:56Z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TC102867869990</vt:lpwstr>
  </property>
</Properties>
</file>